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1"/>
  </p:notesMasterIdLst>
  <p:sldIdLst>
    <p:sldId id="256" r:id="rId2"/>
    <p:sldId id="257" r:id="rId3"/>
    <p:sldId id="260" r:id="rId4"/>
    <p:sldId id="258" r:id="rId5"/>
    <p:sldId id="259" r:id="rId6"/>
    <p:sldId id="261" r:id="rId7"/>
    <p:sldId id="262" r:id="rId8"/>
    <p:sldId id="263" r:id="rId9"/>
    <p:sldId id="264" r:id="rId1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94660"/>
  </p:normalViewPr>
  <p:slideViewPr>
    <p:cSldViewPr snapToGrid="0">
      <p:cViewPr varScale="1">
        <p:scale>
          <a:sx n="68" d="100"/>
          <a:sy n="68" d="100"/>
        </p:scale>
        <p:origin x="816"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AA73ECD-1365-446E-AF55-9CD31FDCAD71}" type="datetimeFigureOut">
              <a:rPr lang="en-GB" smtClean="0"/>
              <a:t>19/10/2021</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A762C8B-F27C-4550-8E72-1281479214A5}" type="slidenum">
              <a:rPr lang="en-GB" smtClean="0"/>
              <a:t>‹#›</a:t>
            </a:fld>
            <a:endParaRPr lang="en-GB"/>
          </a:p>
        </p:txBody>
      </p:sp>
    </p:spTree>
    <p:extLst>
      <p:ext uri="{BB962C8B-B14F-4D97-AF65-F5344CB8AC3E}">
        <p14:creationId xmlns:p14="http://schemas.microsoft.com/office/powerpoint/2010/main" val="341408202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s://www.thebalancecareers.com/what-is-human-resource-management-1918143" TargetMode="External"/><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fontAlgn="base"/>
            <a:r>
              <a:rPr lang="en-US" b="0" i="0" dirty="0">
                <a:solidFill>
                  <a:srgbClr val="6B7362"/>
                </a:solidFill>
                <a:effectLst/>
                <a:latin typeface="Lato" panose="020F0502020204030203" pitchFamily="34" charset="0"/>
              </a:rPr>
              <a:t>Finding and retaining talented employees is a vital part of any successful business. Yet qualified employees can be difficult to find and hard to keep around, and replacing a salaried employee costs an average of </a:t>
            </a:r>
            <a:r>
              <a:rPr lang="en-US" b="0" i="0" u="none" strike="noStrike" dirty="0">
                <a:solidFill>
                  <a:srgbClr val="FFD119"/>
                </a:solidFill>
                <a:effectLst/>
                <a:latin typeface="Lato" panose="020F0502020204030203" pitchFamily="34" charset="0"/>
              </a:rPr>
              <a:t>6–9 months salary.</a:t>
            </a:r>
            <a:endParaRPr lang="en-US" b="0" i="0" dirty="0">
              <a:solidFill>
                <a:srgbClr val="6B7362"/>
              </a:solidFill>
              <a:effectLst/>
              <a:latin typeface="Lato" panose="020F0502020204030203" pitchFamily="34" charset="0"/>
            </a:endParaRPr>
          </a:p>
          <a:p>
            <a:pPr algn="l" fontAlgn="base"/>
            <a:r>
              <a:rPr lang="en-US" b="0" i="0" dirty="0">
                <a:solidFill>
                  <a:srgbClr val="6B7362"/>
                </a:solidFill>
                <a:effectLst/>
                <a:latin typeface="Lato" panose="020F0502020204030203" pitchFamily="34" charset="0"/>
              </a:rPr>
              <a:t>Companies can cut down on employee turnover and cost of replacing an employee by having an effective recruitment process in place.</a:t>
            </a:r>
          </a:p>
        </p:txBody>
      </p:sp>
      <p:sp>
        <p:nvSpPr>
          <p:cNvPr id="4" name="Slide Number Placeholder 3"/>
          <p:cNvSpPr>
            <a:spLocks noGrp="1"/>
          </p:cNvSpPr>
          <p:nvPr>
            <p:ph type="sldNum" sz="quarter" idx="5"/>
          </p:nvPr>
        </p:nvSpPr>
        <p:spPr/>
        <p:txBody>
          <a:bodyPr/>
          <a:lstStyle/>
          <a:p>
            <a:fld id="{7A762C8B-F27C-4550-8E72-1281479214A5}" type="slidenum">
              <a:rPr lang="en-GB" smtClean="0"/>
              <a:t>2</a:t>
            </a:fld>
            <a:endParaRPr lang="en-GB"/>
          </a:p>
        </p:txBody>
      </p:sp>
    </p:spTree>
    <p:extLst>
      <p:ext uri="{BB962C8B-B14F-4D97-AF65-F5344CB8AC3E}">
        <p14:creationId xmlns:p14="http://schemas.microsoft.com/office/powerpoint/2010/main" val="242748561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7A762C8B-F27C-4550-8E72-1281479214A5}" type="slidenum">
              <a:rPr lang="en-GB" smtClean="0"/>
              <a:t>3</a:t>
            </a:fld>
            <a:endParaRPr lang="en-GB"/>
          </a:p>
        </p:txBody>
      </p:sp>
    </p:spTree>
    <p:extLst>
      <p:ext uri="{BB962C8B-B14F-4D97-AF65-F5344CB8AC3E}">
        <p14:creationId xmlns:p14="http://schemas.microsoft.com/office/powerpoint/2010/main" val="85701174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fontAlgn="base"/>
            <a:r>
              <a:rPr lang="en-US" b="0" i="0" dirty="0">
                <a:solidFill>
                  <a:srgbClr val="6B7362"/>
                </a:solidFill>
                <a:effectLst/>
                <a:latin typeface="Lato" panose="020F0502020204030203" pitchFamily="34" charset="0"/>
              </a:rPr>
              <a:t>The recruitment process is the steps to drawing in and selecting a new employee to fill an opening in an organization. This job is usually done by managers, </a:t>
            </a:r>
            <a:r>
              <a:rPr lang="en-US" b="0" i="0" u="none" strike="noStrike" dirty="0">
                <a:solidFill>
                  <a:srgbClr val="FFD119"/>
                </a:solidFill>
                <a:effectLst/>
                <a:latin typeface="Lato" panose="020F0502020204030203" pitchFamily="34" charset="0"/>
                <a:hlinkClick r:id="rId3"/>
              </a:rPr>
              <a:t>Human Resource Management (HRM)</a:t>
            </a:r>
            <a:r>
              <a:rPr lang="en-US" b="0" i="0" dirty="0">
                <a:solidFill>
                  <a:srgbClr val="6B7362"/>
                </a:solidFill>
                <a:effectLst/>
                <a:latin typeface="Lato" panose="020F0502020204030203" pitchFamily="34" charset="0"/>
              </a:rPr>
              <a:t>, recruiters, or a combination of all three. Human resource managers typically lead this process, collaborating with relevant departments and team members to streamline recruitment.</a:t>
            </a:r>
          </a:p>
          <a:p>
            <a:pPr algn="l" fontAlgn="base"/>
            <a:r>
              <a:rPr lang="en-US" b="0" i="0" dirty="0">
                <a:solidFill>
                  <a:srgbClr val="6B7362"/>
                </a:solidFill>
                <a:effectLst/>
                <a:latin typeface="Lato" panose="020F0502020204030203" pitchFamily="34" charset="0"/>
              </a:rPr>
              <a:t>The recruitment process involves finding the candidate with the best skills, experience, and personality to fit the job. It requires a series of collecting and reviewing resumes, conducting job interviews, and finally selecting and onboarding an employee to start working for the organization.</a:t>
            </a:r>
          </a:p>
        </p:txBody>
      </p:sp>
      <p:sp>
        <p:nvSpPr>
          <p:cNvPr id="4" name="Slide Number Placeholder 3"/>
          <p:cNvSpPr>
            <a:spLocks noGrp="1"/>
          </p:cNvSpPr>
          <p:nvPr>
            <p:ph type="sldNum" sz="quarter" idx="5"/>
          </p:nvPr>
        </p:nvSpPr>
        <p:spPr/>
        <p:txBody>
          <a:bodyPr/>
          <a:lstStyle/>
          <a:p>
            <a:fld id="{7A762C8B-F27C-4550-8E72-1281479214A5}" type="slidenum">
              <a:rPr lang="en-GB" smtClean="0"/>
              <a:t>4</a:t>
            </a:fld>
            <a:endParaRPr lang="en-GB"/>
          </a:p>
        </p:txBody>
      </p:sp>
    </p:spTree>
    <p:extLst>
      <p:ext uri="{BB962C8B-B14F-4D97-AF65-F5344CB8AC3E}">
        <p14:creationId xmlns:p14="http://schemas.microsoft.com/office/powerpoint/2010/main" val="277188097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dirty="0">
                <a:solidFill>
                  <a:srgbClr val="6B7362"/>
                </a:solidFill>
                <a:effectLst/>
                <a:latin typeface="Lato" panose="020F0502020204030203" pitchFamily="34" charset="0"/>
              </a:rPr>
              <a:t>A good recruitment process allows you to find qualified candidates quickly and efficiently. The process requires intentional planning and constant evaluation. </a:t>
            </a:r>
          </a:p>
          <a:p>
            <a:r>
              <a:rPr lang="en-US" b="0" i="0" dirty="0">
                <a:solidFill>
                  <a:srgbClr val="6B7362"/>
                </a:solidFill>
                <a:effectLst/>
                <a:latin typeface="Lato" panose="020F0502020204030203" pitchFamily="34" charset="0"/>
              </a:rPr>
              <a:t>The recruitment process should be streamlined so each staff member has the tools and resources they need for their step in the process. For example, if a manager is tasked with conducting interviews, the recruiter or HR manager should make the process easier by providing the manager with a printed resume and background on the employee before the interview begins.</a:t>
            </a:r>
          </a:p>
          <a:p>
            <a:r>
              <a:rPr lang="en-US" b="0" i="0" dirty="0">
                <a:solidFill>
                  <a:srgbClr val="6B7362"/>
                </a:solidFill>
                <a:effectLst/>
                <a:latin typeface="Lato" panose="020F0502020204030203" pitchFamily="34" charset="0"/>
              </a:rPr>
              <a:t>Use an </a:t>
            </a:r>
            <a:r>
              <a:rPr lang="en-US" b="0" i="0" u="none" strike="noStrike" dirty="0">
                <a:solidFill>
                  <a:srgbClr val="FFD119"/>
                </a:solidFill>
                <a:effectLst/>
                <a:latin typeface="Lato" panose="020F0502020204030203" pitchFamily="34" charset="0"/>
              </a:rPr>
              <a:t>applicant tracking system</a:t>
            </a:r>
            <a:r>
              <a:rPr lang="en-US" b="0" i="0" u="none" strike="noStrike" dirty="0">
                <a:solidFill>
                  <a:srgbClr val="6B7362"/>
                </a:solidFill>
                <a:effectLst/>
                <a:latin typeface="Lato" panose="020F0502020204030203" pitchFamily="34" charset="0"/>
              </a:rPr>
              <a:t> </a:t>
            </a:r>
            <a:r>
              <a:rPr lang="en-US" b="0" i="0" dirty="0">
                <a:solidFill>
                  <a:srgbClr val="6B7362"/>
                </a:solidFill>
                <a:effectLst/>
                <a:latin typeface="Lato" panose="020F0502020204030203" pitchFamily="34" charset="0"/>
              </a:rPr>
              <a:t>(ATS) to maximize your automation needs. You’ll be able to automate where you’re posting job listings, track the number of applicants, and filter resumes to find the most qualified applicants. </a:t>
            </a:r>
          </a:p>
          <a:p>
            <a:pPr algn="l" fontAlgn="base"/>
            <a:r>
              <a:rPr lang="en-US" b="0" i="0" dirty="0">
                <a:solidFill>
                  <a:srgbClr val="6B7362"/>
                </a:solidFill>
                <a:effectLst/>
                <a:latin typeface="Lato" panose="020F0502020204030203" pitchFamily="34" charset="0"/>
              </a:rPr>
              <a:t>Invest in a comprehensive </a:t>
            </a:r>
            <a:r>
              <a:rPr lang="en-US" b="0" i="0" u="none" strike="noStrike" dirty="0">
                <a:solidFill>
                  <a:srgbClr val="FFD119"/>
                </a:solidFill>
                <a:effectLst/>
                <a:latin typeface="Lato" panose="020F0502020204030203" pitchFamily="34" charset="0"/>
              </a:rPr>
              <a:t>data analytics system</a:t>
            </a:r>
            <a:r>
              <a:rPr lang="en-US" b="0" i="0" dirty="0">
                <a:solidFill>
                  <a:srgbClr val="6B7362"/>
                </a:solidFill>
                <a:effectLst/>
                <a:latin typeface="Lato" panose="020F0502020204030203" pitchFamily="34" charset="0"/>
              </a:rPr>
              <a:t> to see how many people applied for a job, how many people were interviewed, where the best candidates came from, etc. Reflecting on the process with each hire will help improve the recruitment process over time.</a:t>
            </a:r>
          </a:p>
          <a:p>
            <a:pPr algn="l" fontAlgn="base"/>
            <a:r>
              <a:rPr lang="en-US" b="0" i="0" dirty="0">
                <a:solidFill>
                  <a:srgbClr val="6B7362"/>
                </a:solidFill>
                <a:effectLst/>
                <a:latin typeface="Lato" panose="020F0502020204030203" pitchFamily="34" charset="0"/>
              </a:rPr>
              <a:t>Create an </a:t>
            </a:r>
            <a:r>
              <a:rPr lang="en-US" b="0" i="0" u="none" strike="noStrike" dirty="0">
                <a:solidFill>
                  <a:srgbClr val="FFD119"/>
                </a:solidFill>
                <a:effectLst/>
                <a:latin typeface="Lato" panose="020F0502020204030203" pitchFamily="34" charset="0"/>
              </a:rPr>
              <a:t>employee referral program</a:t>
            </a:r>
            <a:r>
              <a:rPr lang="en-US" b="0" i="0" dirty="0">
                <a:solidFill>
                  <a:srgbClr val="6B7362"/>
                </a:solidFill>
                <a:effectLst/>
                <a:latin typeface="Lato" panose="020F0502020204030203" pitchFamily="34" charset="0"/>
              </a:rPr>
              <a:t> to involve your employees in the recruitment process. They’ll be more motivated to spread the word about the opening, and they’ll likely lead you to more qualified candidates for the job.</a:t>
            </a:r>
          </a:p>
          <a:p>
            <a:pPr algn="l" fontAlgn="base"/>
            <a:r>
              <a:rPr lang="en-US" b="0" i="0" dirty="0">
                <a:solidFill>
                  <a:srgbClr val="6B7362"/>
                </a:solidFill>
                <a:effectLst/>
                <a:latin typeface="Lato" panose="020F0502020204030203" pitchFamily="34" charset="0"/>
              </a:rPr>
              <a:t>Recruitment is a two-way street. Just as candidates invest time to impress potential employers by sharing their experience and skills, your business should do the same in attracting talent by illustrating why people should work for you. Think about the mission and values of the company. Are they displayed effectively across your website and social media pages?</a:t>
            </a:r>
          </a:p>
        </p:txBody>
      </p:sp>
      <p:sp>
        <p:nvSpPr>
          <p:cNvPr id="4" name="Slide Number Placeholder 3"/>
          <p:cNvSpPr>
            <a:spLocks noGrp="1"/>
          </p:cNvSpPr>
          <p:nvPr>
            <p:ph type="sldNum" sz="quarter" idx="5"/>
          </p:nvPr>
        </p:nvSpPr>
        <p:spPr/>
        <p:txBody>
          <a:bodyPr/>
          <a:lstStyle/>
          <a:p>
            <a:fld id="{7A762C8B-F27C-4550-8E72-1281479214A5}" type="slidenum">
              <a:rPr lang="en-GB" smtClean="0"/>
              <a:t>5</a:t>
            </a:fld>
            <a:endParaRPr lang="en-GB"/>
          </a:p>
        </p:txBody>
      </p:sp>
    </p:spTree>
    <p:extLst>
      <p:ext uri="{BB962C8B-B14F-4D97-AF65-F5344CB8AC3E}">
        <p14:creationId xmlns:p14="http://schemas.microsoft.com/office/powerpoint/2010/main" val="24722631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AutoNum type="arabicPeriod"/>
            </a:pPr>
            <a:r>
              <a:rPr lang="en-US" b="0" i="0" dirty="0">
                <a:solidFill>
                  <a:srgbClr val="6B7362"/>
                </a:solidFill>
                <a:effectLst/>
                <a:latin typeface="Lato" panose="020F0502020204030203" pitchFamily="34" charset="0"/>
              </a:rPr>
              <a:t>Create a list of needs before you create a job posting. It may seem easy to identify the hiring need when you’re replacing an employee who just left, but the task gets more difficult if you’re creating a new position or changing the responsibilities of a role.</a:t>
            </a:r>
          </a:p>
          <a:p>
            <a:pPr algn="l" fontAlgn="base"/>
            <a:r>
              <a:rPr lang="en-US" b="0" i="0" dirty="0">
                <a:solidFill>
                  <a:srgbClr val="6B7362"/>
                </a:solidFill>
                <a:effectLst/>
                <a:latin typeface="Lato" panose="020F0502020204030203" pitchFamily="34" charset="0"/>
              </a:rPr>
              <a:t>Job descriptions help communicate the organization’s needs and expectations to a potential candidate. It’s essential to be as specific as possible in the job description to attract and meet candidates who can sufficiently meet the demands of the role.</a:t>
            </a:r>
          </a:p>
          <a:p>
            <a:pPr algn="l" fontAlgn="base"/>
            <a:r>
              <a:rPr lang="en-US" b="0" i="0" dirty="0">
                <a:solidFill>
                  <a:srgbClr val="6B7362"/>
                </a:solidFill>
                <a:effectLst/>
                <a:latin typeface="Lato" panose="020F0502020204030203" pitchFamily="34" charset="0"/>
              </a:rPr>
              <a:t>3. Strategize the best ways to get the word out about the job. Determine who will be reviewing resumes, scheduling interviews, and deciding on the right candidate.</a:t>
            </a:r>
          </a:p>
          <a:p>
            <a:pPr algn="l" fontAlgn="base"/>
            <a:r>
              <a:rPr lang="en-US" b="0" i="0" dirty="0">
                <a:solidFill>
                  <a:srgbClr val="6B7362"/>
                </a:solidFill>
                <a:effectLst/>
                <a:latin typeface="Lato" panose="020F0502020204030203" pitchFamily="34" charset="0"/>
              </a:rPr>
              <a:t>4. Use </a:t>
            </a:r>
            <a:r>
              <a:rPr lang="en-US" b="0" i="0" u="none" strike="noStrike" dirty="0">
                <a:solidFill>
                  <a:srgbClr val="FFD119"/>
                </a:solidFill>
                <a:effectLst/>
                <a:latin typeface="Lato" panose="020F0502020204030203" pitchFamily="34" charset="0"/>
              </a:rPr>
              <a:t>keyword recruitment tools</a:t>
            </a:r>
            <a:r>
              <a:rPr lang="en-US" b="0" i="0" dirty="0">
                <a:solidFill>
                  <a:srgbClr val="6B7362"/>
                </a:solidFill>
                <a:effectLst/>
                <a:latin typeface="Lato" panose="020F0502020204030203" pitchFamily="34" charset="0"/>
              </a:rPr>
              <a:t> to cut down on your search time during the recruitment process</a:t>
            </a:r>
          </a:p>
          <a:p>
            <a:pPr algn="l" fontAlgn="base"/>
            <a:r>
              <a:rPr lang="en-US" b="0" i="0" dirty="0">
                <a:solidFill>
                  <a:srgbClr val="6B7362"/>
                </a:solidFill>
                <a:effectLst/>
                <a:latin typeface="Lato" panose="020F0502020204030203" pitchFamily="34" charset="0"/>
              </a:rPr>
              <a:t>5. The best candidates likely have many options, and you’ll need to maintain timely communication or they’ll quickly move on to other opportunities. Once you have your eye on certain applicants, conduct a phone screening to narrow down the selection process and make sure you want to take the time to interview the candidate in person.</a:t>
            </a:r>
          </a:p>
          <a:p>
            <a:pPr algn="l" fontAlgn="base"/>
            <a:r>
              <a:rPr lang="en-US" b="0" i="0" dirty="0">
                <a:solidFill>
                  <a:srgbClr val="6B7362"/>
                </a:solidFill>
                <a:effectLst/>
                <a:latin typeface="Lato" panose="020F0502020204030203" pitchFamily="34" charset="0"/>
              </a:rPr>
              <a:t>8. The interview should be conducted as soon as possible and a job offer should be presented to the best candidate and get started on the job onboarding process.</a:t>
            </a:r>
            <a:endParaRPr lang="en-GB" b="0" i="0" dirty="0">
              <a:solidFill>
                <a:srgbClr val="6B7362"/>
              </a:solidFill>
              <a:effectLst/>
              <a:latin typeface="Lato" panose="020F0502020204030203" pitchFamily="34" charset="0"/>
            </a:endParaRPr>
          </a:p>
        </p:txBody>
      </p:sp>
      <p:sp>
        <p:nvSpPr>
          <p:cNvPr id="4" name="Slide Number Placeholder 3"/>
          <p:cNvSpPr>
            <a:spLocks noGrp="1"/>
          </p:cNvSpPr>
          <p:nvPr>
            <p:ph type="sldNum" sz="quarter" idx="5"/>
          </p:nvPr>
        </p:nvSpPr>
        <p:spPr/>
        <p:txBody>
          <a:bodyPr/>
          <a:lstStyle/>
          <a:p>
            <a:fld id="{7A762C8B-F27C-4550-8E72-1281479214A5}" type="slidenum">
              <a:rPr lang="en-GB" smtClean="0"/>
              <a:t>6</a:t>
            </a:fld>
            <a:endParaRPr lang="en-GB"/>
          </a:p>
        </p:txBody>
      </p:sp>
    </p:spTree>
    <p:extLst>
      <p:ext uri="{BB962C8B-B14F-4D97-AF65-F5344CB8AC3E}">
        <p14:creationId xmlns:p14="http://schemas.microsoft.com/office/powerpoint/2010/main" val="176069005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dirty="0">
                <a:solidFill>
                  <a:srgbClr val="424242"/>
                </a:solidFill>
                <a:effectLst/>
                <a:latin typeface="Meta Serif Pro"/>
              </a:rPr>
              <a:t>A great way to ensure that you’re hiring a diverse range of people is to make sure there’s diversity in who is applying to your positions to begin with.</a:t>
            </a:r>
          </a:p>
          <a:p>
            <a:pPr marL="228600" indent="-228600">
              <a:buAutoNum type="arabicPeriod"/>
            </a:pPr>
            <a:r>
              <a:rPr lang="en-US" b="0" i="0" dirty="0">
                <a:solidFill>
                  <a:srgbClr val="424242"/>
                </a:solidFill>
                <a:effectLst/>
                <a:latin typeface="Meta Serif Pro"/>
              </a:rPr>
              <a:t>best ways to recruit diverse candidates is to do an audit of your past </a:t>
            </a:r>
            <a:r>
              <a:rPr lang="en-US" b="1" i="0" u="none" strike="noStrike" dirty="0">
                <a:solidFill>
                  <a:srgbClr val="1999E3"/>
                </a:solidFill>
                <a:effectLst/>
                <a:latin typeface="Meta Serif Pro"/>
              </a:rPr>
              <a:t>recruitment ads</a:t>
            </a:r>
            <a:r>
              <a:rPr lang="en-US" b="0" i="0" dirty="0">
                <a:solidFill>
                  <a:srgbClr val="424242"/>
                </a:solidFill>
                <a:effectLst/>
                <a:latin typeface="Meta Serif Pro"/>
              </a:rPr>
              <a:t>, and make changes to speak to a broader range of candidates. find ways to be more inclusive in your language to appeal to candidates from different backgrounds.</a:t>
            </a:r>
          </a:p>
          <a:p>
            <a:pPr marL="228600" indent="-228600">
              <a:buAutoNum type="arabicPeriod"/>
            </a:pPr>
            <a:r>
              <a:rPr lang="en-US" b="0" i="0" dirty="0">
                <a:solidFill>
                  <a:srgbClr val="424242"/>
                </a:solidFill>
                <a:effectLst/>
                <a:latin typeface="Meta Serif Pro"/>
              </a:rPr>
              <a:t>Don’t rely on the same sources over and over again when seeking out new candidates. Source your candidates from a variety of different places where they typically hang out. For example, there are many online and offline groups dedicated to women in technology.</a:t>
            </a:r>
          </a:p>
          <a:p>
            <a:pPr marL="228600" indent="-228600">
              <a:buAutoNum type="arabicPeriod"/>
            </a:pPr>
            <a:r>
              <a:rPr lang="en-US" b="0" i="0" dirty="0">
                <a:solidFill>
                  <a:srgbClr val="424242"/>
                </a:solidFill>
                <a:effectLst/>
                <a:latin typeface="Meta Serif Pro"/>
              </a:rPr>
              <a:t>It’s very likely that members of your team will have networks of people with similar backgrounds to them.</a:t>
            </a:r>
          </a:p>
          <a:p>
            <a:pPr marL="228600" indent="-228600">
              <a:buAutoNum type="arabicPeriod"/>
            </a:pPr>
            <a:r>
              <a:rPr lang="en-US" b="0" i="0" dirty="0">
                <a:solidFill>
                  <a:srgbClr val="424242"/>
                </a:solidFill>
                <a:effectLst/>
                <a:latin typeface="Meta Serif Pro"/>
              </a:rPr>
              <a:t>Many companies have started internal diversity programs that offer internship and co-op positions to candidates from specific backgrounds. This is a great way to encourage up-and-coming candidates in your industry to join your team and get experience.</a:t>
            </a:r>
          </a:p>
          <a:p>
            <a:pPr algn="l"/>
            <a:r>
              <a:rPr lang="en-US" b="0" i="0" dirty="0">
                <a:solidFill>
                  <a:srgbClr val="424242"/>
                </a:solidFill>
                <a:effectLst/>
                <a:latin typeface="Meta Serif Pro"/>
              </a:rPr>
              <a:t>5. Perhaps the best way to boost diversity in your candidate sourcing is to organically</a:t>
            </a:r>
            <a:r>
              <a:rPr lang="en-US" b="1" i="0" u="none" strike="noStrike" dirty="0">
                <a:solidFill>
                  <a:srgbClr val="1999E3"/>
                </a:solidFill>
                <a:effectLst/>
                <a:latin typeface="Meta Serif Pro"/>
              </a:rPr>
              <a:t> create an employer brand</a:t>
            </a:r>
            <a:r>
              <a:rPr lang="en-US" b="0" i="0" dirty="0">
                <a:solidFill>
                  <a:srgbClr val="424242"/>
                </a:solidFill>
                <a:effectLst/>
                <a:latin typeface="Meta Serif Pro"/>
              </a:rPr>
              <a:t> that values people and opinions from all walks of life. Talk about the benefits and importance of diversity with your team, get their buy in and engrain those values into your </a:t>
            </a:r>
            <a:r>
              <a:rPr lang="en-US" b="1" i="0" u="none" strike="noStrike" dirty="0">
                <a:solidFill>
                  <a:srgbClr val="1999E3"/>
                </a:solidFill>
                <a:effectLst/>
                <a:latin typeface="Meta Serif Pro"/>
              </a:rPr>
              <a:t>company culture</a:t>
            </a:r>
            <a:r>
              <a:rPr lang="en-US" b="0" i="0" u="none" strike="noStrike" dirty="0">
                <a:solidFill>
                  <a:srgbClr val="424242"/>
                </a:solidFill>
                <a:effectLst/>
                <a:latin typeface="Meta Serif Pro"/>
              </a:rPr>
              <a:t>.</a:t>
            </a:r>
          </a:p>
          <a:p>
            <a:pPr algn="l"/>
            <a:r>
              <a:rPr lang="en-US" b="0" i="0" u="none" strike="noStrike" dirty="0">
                <a:solidFill>
                  <a:srgbClr val="424242"/>
                </a:solidFill>
                <a:effectLst/>
                <a:latin typeface="Meta Serif Pro"/>
              </a:rPr>
              <a:t>6. </a:t>
            </a:r>
            <a:r>
              <a:rPr lang="en-US" b="0" i="0" dirty="0">
                <a:solidFill>
                  <a:srgbClr val="424242"/>
                </a:solidFill>
                <a:effectLst/>
                <a:latin typeface="Meta Serif Pro"/>
              </a:rPr>
              <a:t>An increasingly popular technique recruiters are using to remove bias from how they screen candidates is to “black out” any and all personal information on resumes and during interviews.</a:t>
            </a:r>
            <a:endParaRPr lang="en-US" b="0" i="0" u="none" strike="noStrike" dirty="0">
              <a:solidFill>
                <a:srgbClr val="424242"/>
              </a:solidFill>
              <a:effectLst/>
              <a:latin typeface="Meta Serif Pro"/>
            </a:endParaRPr>
          </a:p>
        </p:txBody>
      </p:sp>
      <p:sp>
        <p:nvSpPr>
          <p:cNvPr id="4" name="Slide Number Placeholder 3"/>
          <p:cNvSpPr>
            <a:spLocks noGrp="1"/>
          </p:cNvSpPr>
          <p:nvPr>
            <p:ph type="sldNum" sz="quarter" idx="5"/>
          </p:nvPr>
        </p:nvSpPr>
        <p:spPr/>
        <p:txBody>
          <a:bodyPr/>
          <a:lstStyle/>
          <a:p>
            <a:fld id="{7A762C8B-F27C-4550-8E72-1281479214A5}" type="slidenum">
              <a:rPr lang="en-GB" smtClean="0"/>
              <a:t>7</a:t>
            </a:fld>
            <a:endParaRPr lang="en-GB"/>
          </a:p>
        </p:txBody>
      </p:sp>
    </p:spTree>
    <p:extLst>
      <p:ext uri="{BB962C8B-B14F-4D97-AF65-F5344CB8AC3E}">
        <p14:creationId xmlns:p14="http://schemas.microsoft.com/office/powerpoint/2010/main" val="280079585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b="0" i="0" dirty="0">
                <a:solidFill>
                  <a:srgbClr val="262626"/>
                </a:solidFill>
                <a:effectLst/>
                <a:latin typeface="Work Sans" pitchFamily="2" charset="0"/>
              </a:rPr>
              <a:t>1. Cognitive ability is the </a:t>
            </a:r>
            <a:r>
              <a:rPr lang="en-US" b="1" i="0" dirty="0">
                <a:solidFill>
                  <a:srgbClr val="262626"/>
                </a:solidFill>
                <a:effectLst/>
                <a:latin typeface="Work Sans" pitchFamily="2" charset="0"/>
              </a:rPr>
              <a:t>number one</a:t>
            </a:r>
            <a:r>
              <a:rPr lang="en-US" b="0" i="0" dirty="0">
                <a:solidFill>
                  <a:srgbClr val="262626"/>
                </a:solidFill>
                <a:effectLst/>
                <a:latin typeface="Work Sans" pitchFamily="2" charset="0"/>
              </a:rPr>
              <a:t> </a:t>
            </a:r>
            <a:r>
              <a:rPr lang="en-US" b="1" i="0" u="sng" dirty="0">
                <a:solidFill>
                  <a:srgbClr val="262626"/>
                </a:solidFill>
                <a:effectLst/>
                <a:latin typeface="Work Sans" pitchFamily="2" charset="0"/>
              </a:rPr>
              <a:t>predictor of job performance</a:t>
            </a:r>
            <a:r>
              <a:rPr lang="en-US" b="0" i="0" u="sng" dirty="0">
                <a:solidFill>
                  <a:srgbClr val="262626"/>
                </a:solidFill>
                <a:effectLst/>
                <a:latin typeface="Work Sans" pitchFamily="2" charset="0"/>
              </a:rPr>
              <a:t> </a:t>
            </a:r>
            <a:r>
              <a:rPr lang="en-US" b="0" i="0" dirty="0">
                <a:solidFill>
                  <a:srgbClr val="262626"/>
                </a:solidFill>
                <a:effectLst/>
                <a:latin typeface="Work Sans" pitchFamily="2" charset="0"/>
              </a:rPr>
              <a:t>across all employment levels and industries. Cognitive ability assessments are used to evaluate how well candidates use a wide range of mental processes, such as working with numbers, abstract thinking, problem-solving, reading comprehension, and learning agility.</a:t>
            </a:r>
          </a:p>
          <a:p>
            <a:pPr marL="0" indent="0" algn="l">
              <a:buNone/>
            </a:pPr>
            <a:r>
              <a:rPr lang="en-US" b="0" i="0" dirty="0">
                <a:solidFill>
                  <a:srgbClr val="262626"/>
                </a:solidFill>
                <a:effectLst/>
                <a:latin typeface="Work Sans" pitchFamily="2" charset="0"/>
              </a:rPr>
              <a:t>2. Learning agility is the ability to be in a new situation, not know how to handle it, and then figure it out anyway. </a:t>
            </a:r>
            <a:r>
              <a:rPr lang="en-US" b="0" i="1" dirty="0">
                <a:solidFill>
                  <a:srgbClr val="262626"/>
                </a:solidFill>
                <a:effectLst/>
                <a:latin typeface="Work Sans" pitchFamily="2" charset="0"/>
              </a:rPr>
              <a:t>“The illiterate of the 21st century will not be those who cannot read and write, but those who cannot learn, unlearn and relearn,”</a:t>
            </a:r>
            <a:r>
              <a:rPr lang="en-US" b="0" i="0" dirty="0">
                <a:solidFill>
                  <a:srgbClr val="262626"/>
                </a:solidFill>
                <a:effectLst/>
                <a:latin typeface="Work Sans" pitchFamily="2" charset="0"/>
              </a:rPr>
              <a:t> </a:t>
            </a:r>
            <a:r>
              <a:rPr lang="en-GB" b="0" i="0" dirty="0">
                <a:solidFill>
                  <a:srgbClr val="262626"/>
                </a:solidFill>
                <a:effectLst/>
                <a:latin typeface="Work Sans" pitchFamily="2" charset="0"/>
              </a:rPr>
              <a:t>Alvin Toffler</a:t>
            </a:r>
            <a:r>
              <a:rPr lang="en-US" b="0" i="0" dirty="0">
                <a:solidFill>
                  <a:srgbClr val="262626"/>
                </a:solidFill>
                <a:effectLst/>
                <a:latin typeface="Work Sans" pitchFamily="2" charset="0"/>
              </a:rPr>
              <a:t>.</a:t>
            </a:r>
          </a:p>
          <a:p>
            <a:pPr marL="0" indent="0" algn="l">
              <a:buNone/>
            </a:pPr>
            <a:r>
              <a:rPr lang="en-US" b="0" i="0" dirty="0">
                <a:solidFill>
                  <a:srgbClr val="262626"/>
                </a:solidFill>
                <a:effectLst/>
                <a:latin typeface="Work Sans" pitchFamily="2" charset="0"/>
              </a:rPr>
              <a:t>3. A great way to enhance employee selection is to assess situational judgement capabilities. </a:t>
            </a:r>
            <a:r>
              <a:rPr lang="en-US" b="0" i="0" u="sng" dirty="0">
                <a:effectLst/>
                <a:latin typeface="Work Sans" pitchFamily="2" charset="0"/>
              </a:rPr>
              <a:t>Situational Judgement Tests (SJT)</a:t>
            </a:r>
            <a:r>
              <a:rPr lang="en-US" b="0" i="0" u="sng" dirty="0">
                <a:solidFill>
                  <a:srgbClr val="262626"/>
                </a:solidFill>
                <a:effectLst/>
                <a:latin typeface="Work Sans" panose="020B0604020202020204" pitchFamily="2" charset="0"/>
              </a:rPr>
              <a:t> </a:t>
            </a:r>
            <a:r>
              <a:rPr lang="en-US" b="0" i="0" dirty="0">
                <a:solidFill>
                  <a:srgbClr val="262626"/>
                </a:solidFill>
                <a:effectLst/>
                <a:latin typeface="Work Sans" panose="020B0604020202020204" pitchFamily="2" charset="0"/>
              </a:rPr>
              <a:t>present candidates with various scenarios that they might experience if they’re selected for the specific role they’re applying for.</a:t>
            </a:r>
          </a:p>
          <a:p>
            <a:pPr marL="0" indent="0" algn="l">
              <a:buNone/>
            </a:pPr>
            <a:r>
              <a:rPr lang="en-US" b="0" i="0" dirty="0">
                <a:solidFill>
                  <a:srgbClr val="262626"/>
                </a:solidFill>
                <a:effectLst/>
                <a:latin typeface="Work Sans" panose="020B0604020202020204" pitchFamily="2" charset="0"/>
              </a:rPr>
              <a:t>4. Does the candidate have the actual knowledge needed to do the job in question? While most of the time that knowledge can be learned on the job and other factors are more important, there are certain roles that require applicants to possess specific job knowledge and skills already.</a:t>
            </a:r>
          </a:p>
        </p:txBody>
      </p:sp>
      <p:sp>
        <p:nvSpPr>
          <p:cNvPr id="4" name="Slide Number Placeholder 3"/>
          <p:cNvSpPr>
            <a:spLocks noGrp="1"/>
          </p:cNvSpPr>
          <p:nvPr>
            <p:ph type="sldNum" sz="quarter" idx="5"/>
          </p:nvPr>
        </p:nvSpPr>
        <p:spPr/>
        <p:txBody>
          <a:bodyPr/>
          <a:lstStyle/>
          <a:p>
            <a:fld id="{7A762C8B-F27C-4550-8E72-1281479214A5}" type="slidenum">
              <a:rPr lang="en-GB" smtClean="0"/>
              <a:t>8</a:t>
            </a:fld>
            <a:endParaRPr lang="en-GB"/>
          </a:p>
        </p:txBody>
      </p:sp>
    </p:spTree>
    <p:extLst>
      <p:ext uri="{BB962C8B-B14F-4D97-AF65-F5344CB8AC3E}">
        <p14:creationId xmlns:p14="http://schemas.microsoft.com/office/powerpoint/2010/main" val="415756397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n-US"/>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56AF8DDE-41A9-4FAC-AB95-09DEB48FE501}" type="datetimeFigureOut">
              <a:rPr lang="en-GB" smtClean="0"/>
              <a:t>19/10/2021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877C305-21FB-43FE-A824-D3396B6C3285}" type="slidenum">
              <a:rPr lang="en-GB" smtClean="0"/>
              <a:t>‹#›</a:t>
            </a:fld>
            <a:endParaRPr lang="en-GB"/>
          </a:p>
        </p:txBody>
      </p:sp>
    </p:spTree>
    <p:extLst>
      <p:ext uri="{BB962C8B-B14F-4D97-AF65-F5344CB8AC3E}">
        <p14:creationId xmlns:p14="http://schemas.microsoft.com/office/powerpoint/2010/main" val="274755631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3"/>
          <p:cNvSpPr>
            <a:spLocks noGrp="1"/>
          </p:cNvSpPr>
          <p:nvPr>
            <p:ph type="dt" sz="half" idx="10"/>
          </p:nvPr>
        </p:nvSpPr>
        <p:spPr/>
        <p:txBody>
          <a:bodyPr/>
          <a:lstStyle/>
          <a:p>
            <a:fld id="{56AF8DDE-41A9-4FAC-AB95-09DEB48FE501}" type="datetimeFigureOut">
              <a:rPr lang="en-GB" smtClean="0"/>
              <a:t>19/10/2021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877C305-21FB-43FE-A824-D3396B6C3285}" type="slidenum">
              <a:rPr lang="en-GB" smtClean="0"/>
              <a:t>‹#›</a:t>
            </a:fld>
            <a:endParaRPr lang="en-GB"/>
          </a:p>
        </p:txBody>
      </p:sp>
    </p:spTree>
    <p:extLst>
      <p:ext uri="{BB962C8B-B14F-4D97-AF65-F5344CB8AC3E}">
        <p14:creationId xmlns:p14="http://schemas.microsoft.com/office/powerpoint/2010/main" val="42783836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6AF8DDE-41A9-4FAC-AB95-09DEB48FE501}" type="datetimeFigureOut">
              <a:rPr lang="en-GB" smtClean="0"/>
              <a:t>19/10/2021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877C305-21FB-43FE-A824-D3396B6C3285}" type="slidenum">
              <a:rPr lang="en-GB" smtClean="0"/>
              <a:t>‹#›</a:t>
            </a:fld>
            <a:endParaRPr lang="en-GB"/>
          </a:p>
        </p:txBody>
      </p:sp>
    </p:spTree>
    <p:extLst>
      <p:ext uri="{BB962C8B-B14F-4D97-AF65-F5344CB8AC3E}">
        <p14:creationId xmlns:p14="http://schemas.microsoft.com/office/powerpoint/2010/main" val="112842984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56AF8DDE-41A9-4FAC-AB95-09DEB48FE501}" type="datetimeFigureOut">
              <a:rPr lang="en-GB" smtClean="0"/>
              <a:t>19/10/2021</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1877C305-21FB-43FE-A824-D3396B6C3285}" type="slidenum">
              <a:rPr lang="en-GB" smtClean="0"/>
              <a:t>‹#›</a:t>
            </a:fld>
            <a:endParaRPr lang="en-GB"/>
          </a:p>
        </p:txBody>
      </p:sp>
    </p:spTree>
    <p:extLst>
      <p:ext uri="{BB962C8B-B14F-4D97-AF65-F5344CB8AC3E}">
        <p14:creationId xmlns:p14="http://schemas.microsoft.com/office/powerpoint/2010/main" val="255779038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56AF8DDE-41A9-4FAC-AB95-09DEB48FE501}" type="datetimeFigureOut">
              <a:rPr lang="en-GB" smtClean="0"/>
              <a:t>19/10/2021</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1877C305-21FB-43FE-A824-D3396B6C3285}" type="slidenum">
              <a:rPr lang="en-GB" smtClean="0"/>
              <a:t>‹#›</a:t>
            </a:fld>
            <a:endParaRPr lang="en-GB"/>
          </a:p>
        </p:txBody>
      </p:sp>
    </p:spTree>
    <p:extLst>
      <p:ext uri="{BB962C8B-B14F-4D97-AF65-F5344CB8AC3E}">
        <p14:creationId xmlns:p14="http://schemas.microsoft.com/office/powerpoint/2010/main" val="406198141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7" name="Date Placeholder 2"/>
          <p:cNvSpPr>
            <a:spLocks noGrp="1"/>
          </p:cNvSpPr>
          <p:nvPr>
            <p:ph type="dt" sz="half" idx="10"/>
          </p:nvPr>
        </p:nvSpPr>
        <p:spPr/>
        <p:txBody>
          <a:bodyPr/>
          <a:lstStyle/>
          <a:p>
            <a:fld id="{56AF8DDE-41A9-4FAC-AB95-09DEB48FE501}" type="datetimeFigureOut">
              <a:rPr lang="en-GB" smtClean="0"/>
              <a:t>19/10/2021</a:t>
            </a:fld>
            <a:endParaRPr lang="en-GB"/>
          </a:p>
        </p:txBody>
      </p:sp>
      <p:sp>
        <p:nvSpPr>
          <p:cNvPr id="5" name="Footer Placeholder 3"/>
          <p:cNvSpPr>
            <a:spLocks noGrp="1"/>
          </p:cNvSpPr>
          <p:nvPr>
            <p:ph type="ftr" sz="quarter" idx="11"/>
          </p:nvPr>
        </p:nvSpPr>
        <p:spPr/>
        <p:txBody>
          <a:bodyPr/>
          <a:lstStyle/>
          <a:p>
            <a:endParaRPr lang="en-GB"/>
          </a:p>
        </p:txBody>
      </p:sp>
      <p:sp>
        <p:nvSpPr>
          <p:cNvPr id="6" name="Slide Number Placeholder 4"/>
          <p:cNvSpPr>
            <a:spLocks noGrp="1"/>
          </p:cNvSpPr>
          <p:nvPr>
            <p:ph type="sldNum" sz="quarter" idx="12"/>
          </p:nvPr>
        </p:nvSpPr>
        <p:spPr/>
        <p:txBody>
          <a:bodyPr/>
          <a:lstStyle/>
          <a:p>
            <a:fld id="{1877C305-21FB-43FE-A824-D3396B6C3285}" type="slidenum">
              <a:rPr lang="en-GB" smtClean="0"/>
              <a:t>‹#›</a:t>
            </a:fld>
            <a:endParaRPr lang="en-GB"/>
          </a:p>
        </p:txBody>
      </p:sp>
    </p:spTree>
    <p:extLst>
      <p:ext uri="{BB962C8B-B14F-4D97-AF65-F5344CB8AC3E}">
        <p14:creationId xmlns:p14="http://schemas.microsoft.com/office/powerpoint/2010/main" val="8817068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56AF8DDE-41A9-4FAC-AB95-09DEB48FE501}" type="datetimeFigureOut">
              <a:rPr lang="en-GB" smtClean="0"/>
              <a:t>19/10/2021</a:t>
            </a:fld>
            <a:endParaRPr lang="en-GB"/>
          </a:p>
        </p:txBody>
      </p:sp>
      <p:sp>
        <p:nvSpPr>
          <p:cNvPr id="5" name="Footer Placeholder 2"/>
          <p:cNvSpPr>
            <a:spLocks noGrp="1"/>
          </p:cNvSpPr>
          <p:nvPr>
            <p:ph type="ftr" sz="quarter" idx="11"/>
          </p:nvPr>
        </p:nvSpPr>
        <p:spPr/>
        <p:txBody>
          <a:bodyPr/>
          <a:lstStyle/>
          <a:p>
            <a:endParaRPr lang="en-GB"/>
          </a:p>
        </p:txBody>
      </p:sp>
      <p:sp>
        <p:nvSpPr>
          <p:cNvPr id="6" name="Slide Number Placeholder 3"/>
          <p:cNvSpPr>
            <a:spLocks noGrp="1"/>
          </p:cNvSpPr>
          <p:nvPr>
            <p:ph type="sldNum" sz="quarter" idx="12"/>
          </p:nvPr>
        </p:nvSpPr>
        <p:spPr/>
        <p:txBody>
          <a:bodyPr/>
          <a:lstStyle/>
          <a:p>
            <a:fld id="{1877C305-21FB-43FE-A824-D3396B6C3285}" type="slidenum">
              <a:rPr lang="en-GB" smtClean="0"/>
              <a:t>‹#›</a:t>
            </a:fld>
            <a:endParaRPr lang="en-GB"/>
          </a:p>
        </p:txBody>
      </p:sp>
    </p:spTree>
    <p:extLst>
      <p:ext uri="{BB962C8B-B14F-4D97-AF65-F5344CB8AC3E}">
        <p14:creationId xmlns:p14="http://schemas.microsoft.com/office/powerpoint/2010/main" val="226795306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7" name="Date Placeholder 4"/>
          <p:cNvSpPr>
            <a:spLocks noGrp="1"/>
          </p:cNvSpPr>
          <p:nvPr>
            <p:ph type="dt" sz="half" idx="10"/>
          </p:nvPr>
        </p:nvSpPr>
        <p:spPr/>
        <p:txBody>
          <a:bodyPr/>
          <a:lstStyle/>
          <a:p>
            <a:fld id="{56AF8DDE-41A9-4FAC-AB95-09DEB48FE501}" type="datetimeFigureOut">
              <a:rPr lang="en-GB" smtClean="0"/>
              <a:t>19/10/2021</a:t>
            </a:fld>
            <a:endParaRPr lang="en-GB"/>
          </a:p>
        </p:txBody>
      </p:sp>
      <p:sp>
        <p:nvSpPr>
          <p:cNvPr id="5" name="Footer Placeholder 5"/>
          <p:cNvSpPr>
            <a:spLocks noGrp="1"/>
          </p:cNvSpPr>
          <p:nvPr>
            <p:ph type="ftr" sz="quarter" idx="11"/>
          </p:nvPr>
        </p:nvSpPr>
        <p:spPr/>
        <p:txBody>
          <a:bodyPr/>
          <a:lstStyle/>
          <a:p>
            <a:endParaRPr lang="en-GB"/>
          </a:p>
        </p:txBody>
      </p:sp>
      <p:sp>
        <p:nvSpPr>
          <p:cNvPr id="6" name="Slide Number Placeholder 6"/>
          <p:cNvSpPr>
            <a:spLocks noGrp="1"/>
          </p:cNvSpPr>
          <p:nvPr>
            <p:ph type="sldNum" sz="quarter" idx="12"/>
          </p:nvPr>
        </p:nvSpPr>
        <p:spPr/>
        <p:txBody>
          <a:bodyPr/>
          <a:lstStyle/>
          <a:p>
            <a:fld id="{1877C305-21FB-43FE-A824-D3396B6C3285}" type="slidenum">
              <a:rPr lang="en-GB" smtClean="0"/>
              <a:t>‹#›</a:t>
            </a:fld>
            <a:endParaRPr lang="en-GB"/>
          </a:p>
        </p:txBody>
      </p:sp>
    </p:spTree>
    <p:extLst>
      <p:ext uri="{BB962C8B-B14F-4D97-AF65-F5344CB8AC3E}">
        <p14:creationId xmlns:p14="http://schemas.microsoft.com/office/powerpoint/2010/main" val="345357165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6AF8DDE-41A9-4FAC-AB95-09DEB48FE501}" type="datetimeFigureOut">
              <a:rPr lang="en-GB" smtClean="0"/>
              <a:t>19/10/2021</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1877C305-21FB-43FE-A824-D3396B6C3285}" type="slidenum">
              <a:rPr lang="en-GB" smtClean="0"/>
              <a:t>‹#›</a:t>
            </a:fld>
            <a:endParaRPr lang="en-GB"/>
          </a:p>
        </p:txBody>
      </p:sp>
    </p:spTree>
    <p:extLst>
      <p:ext uri="{BB962C8B-B14F-4D97-AF65-F5344CB8AC3E}">
        <p14:creationId xmlns:p14="http://schemas.microsoft.com/office/powerpoint/2010/main" val="380237972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6AF8DDE-41A9-4FAC-AB95-09DEB48FE501}" type="datetimeFigureOut">
              <a:rPr lang="en-GB" smtClean="0"/>
              <a:t>19/10/2021</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1877C305-21FB-43FE-A824-D3396B6C3285}" type="slidenum">
              <a:rPr lang="en-GB" smtClean="0"/>
              <a:t>‹#›</a:t>
            </a:fld>
            <a:endParaRPr lang="en-GB"/>
          </a:p>
        </p:txBody>
      </p:sp>
    </p:spTree>
    <p:extLst>
      <p:ext uri="{BB962C8B-B14F-4D97-AF65-F5344CB8AC3E}">
        <p14:creationId xmlns:p14="http://schemas.microsoft.com/office/powerpoint/2010/main" val="12799329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n-US"/>
              <a:t>Click to edit Master title style</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56AF8DDE-41A9-4FAC-AB95-09DEB48FE501}" type="datetimeFigureOut">
              <a:rPr lang="en-GB" smtClean="0"/>
              <a:t>19/10/2021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877C305-21FB-43FE-A824-D3396B6C3285}" type="slidenum">
              <a:rPr lang="en-GB" smtClean="0"/>
              <a:t>‹#›</a:t>
            </a:fld>
            <a:endParaRPr lang="en-GB"/>
          </a:p>
        </p:txBody>
      </p:sp>
    </p:spTree>
    <p:extLst>
      <p:ext uri="{BB962C8B-B14F-4D97-AF65-F5344CB8AC3E}">
        <p14:creationId xmlns:p14="http://schemas.microsoft.com/office/powerpoint/2010/main" val="97721316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en-US"/>
              <a:t>Click to edit Master title style</a:t>
            </a:r>
            <a:endParaRPr lang="en-US" dirty="0"/>
          </a:p>
        </p:txBody>
      </p:sp>
      <p:sp>
        <p:nvSpPr>
          <p:cNvPr id="11"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en-US"/>
              <a:t>Click to 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56AF8DDE-41A9-4FAC-AB95-09DEB48FE501}" type="datetimeFigureOut">
              <a:rPr lang="en-GB" smtClean="0"/>
              <a:t>19/10/2021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877C305-21FB-43FE-A824-D3396B6C3285}" type="slidenum">
              <a:rPr lang="en-GB" smtClean="0"/>
              <a:t>‹#›</a:t>
            </a:fld>
            <a:endParaRPr lang="en-GB"/>
          </a:p>
        </p:txBody>
      </p:sp>
      <p:sp>
        <p:nvSpPr>
          <p:cNvPr id="12" name="TextBox 11"/>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5" name="TextBox 14"/>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extLst>
      <p:ext uri="{BB962C8B-B14F-4D97-AF65-F5344CB8AC3E}">
        <p14:creationId xmlns:p14="http://schemas.microsoft.com/office/powerpoint/2010/main" val="263501531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6AF8DDE-41A9-4FAC-AB95-09DEB48FE501}" type="datetimeFigureOut">
              <a:rPr lang="en-GB" smtClean="0"/>
              <a:t>19/10/2021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877C305-21FB-43FE-A824-D3396B6C3285}" type="slidenum">
              <a:rPr lang="en-GB" smtClean="0"/>
              <a:t>‹#›</a:t>
            </a:fld>
            <a:endParaRPr lang="en-GB"/>
          </a:p>
        </p:txBody>
      </p:sp>
    </p:spTree>
    <p:extLst>
      <p:ext uri="{BB962C8B-B14F-4D97-AF65-F5344CB8AC3E}">
        <p14:creationId xmlns:p14="http://schemas.microsoft.com/office/powerpoint/2010/main" val="353471346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7" name="Straight Connector 16"/>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56AF8DDE-41A9-4FAC-AB95-09DEB48FE501}" type="datetimeFigureOut">
              <a:rPr lang="en-GB" smtClean="0"/>
              <a:t>19/10/2021</a:t>
            </a:fld>
            <a:endParaRPr lang="en-GB"/>
          </a:p>
        </p:txBody>
      </p:sp>
      <p:sp>
        <p:nvSpPr>
          <p:cNvPr id="4"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877C305-21FB-43FE-A824-D3396B6C3285}" type="slidenum">
              <a:rPr lang="en-GB" smtClean="0"/>
              <a:t>‹#›</a:t>
            </a:fld>
            <a:endParaRPr lang="en-GB"/>
          </a:p>
        </p:txBody>
      </p:sp>
    </p:spTree>
    <p:extLst>
      <p:ext uri="{BB962C8B-B14F-4D97-AF65-F5344CB8AC3E}">
        <p14:creationId xmlns:p14="http://schemas.microsoft.com/office/powerpoint/2010/main" val="68586266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9" name="Straight Connector 18"/>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56AF8DDE-41A9-4FAC-AB95-09DEB48FE501}" type="datetimeFigureOut">
              <a:rPr lang="en-GB" smtClean="0"/>
              <a:t>19/10/2021</a:t>
            </a:fld>
            <a:endParaRPr lang="en-GB"/>
          </a:p>
        </p:txBody>
      </p:sp>
      <p:sp>
        <p:nvSpPr>
          <p:cNvPr id="4"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877C305-21FB-43FE-A824-D3396B6C3285}" type="slidenum">
              <a:rPr lang="en-GB" smtClean="0"/>
              <a:t>‹#›</a:t>
            </a:fld>
            <a:endParaRPr lang="en-GB"/>
          </a:p>
        </p:txBody>
      </p:sp>
    </p:spTree>
    <p:extLst>
      <p:ext uri="{BB962C8B-B14F-4D97-AF65-F5344CB8AC3E}">
        <p14:creationId xmlns:p14="http://schemas.microsoft.com/office/powerpoint/2010/main" val="261996091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6AF8DDE-41A9-4FAC-AB95-09DEB48FE501}" type="datetimeFigureOut">
              <a:rPr lang="en-GB" smtClean="0"/>
              <a:t>19/10/2021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877C305-21FB-43FE-A824-D3396B6C3285}" type="slidenum">
              <a:rPr lang="en-GB" smtClean="0"/>
              <a:t>‹#›</a:t>
            </a:fld>
            <a:endParaRPr lang="en-GB"/>
          </a:p>
        </p:txBody>
      </p:sp>
    </p:spTree>
    <p:extLst>
      <p:ext uri="{BB962C8B-B14F-4D97-AF65-F5344CB8AC3E}">
        <p14:creationId xmlns:p14="http://schemas.microsoft.com/office/powerpoint/2010/main" val="183075089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6AF8DDE-41A9-4FAC-AB95-09DEB48FE501}" type="datetimeFigureOut">
              <a:rPr lang="en-GB" smtClean="0"/>
              <a:t>19/10/2021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877C305-21FB-43FE-A824-D3396B6C3285}" type="slidenum">
              <a:rPr lang="en-GB" smtClean="0"/>
              <a:t>‹#›</a:t>
            </a:fld>
            <a:endParaRPr lang="en-GB"/>
          </a:p>
        </p:txBody>
      </p:sp>
    </p:spTree>
    <p:extLst>
      <p:ext uri="{BB962C8B-B14F-4D97-AF65-F5344CB8AC3E}">
        <p14:creationId xmlns:p14="http://schemas.microsoft.com/office/powerpoint/2010/main" val="194711882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n-US"/>
              <a:t>Click to edit Master title style</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56AF8DDE-41A9-4FAC-AB95-09DEB48FE501}" type="datetimeFigureOut">
              <a:rPr lang="en-GB" smtClean="0"/>
              <a:t>19/10/2021</a:t>
            </a:fld>
            <a:endParaRPr lang="en-GB"/>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GB"/>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1877C305-21FB-43FE-A824-D3396B6C3285}" type="slidenum">
              <a:rPr lang="en-GB" smtClean="0"/>
              <a:t>‹#›</a:t>
            </a:fld>
            <a:endParaRPr lang="en-GB"/>
          </a:p>
        </p:txBody>
      </p:sp>
    </p:spTree>
    <p:extLst>
      <p:ext uri="{BB962C8B-B14F-4D97-AF65-F5344CB8AC3E}">
        <p14:creationId xmlns:p14="http://schemas.microsoft.com/office/powerpoint/2010/main" val="2659864118"/>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FEC22B5-2DFB-498B-B23B-B9E1AA93DE1A}"/>
              </a:ext>
            </a:extLst>
          </p:cNvPr>
          <p:cNvSpPr>
            <a:spLocks noGrp="1"/>
          </p:cNvSpPr>
          <p:nvPr>
            <p:ph type="title"/>
          </p:nvPr>
        </p:nvSpPr>
        <p:spPr/>
        <p:txBody>
          <a:bodyPr/>
          <a:lstStyle/>
          <a:p>
            <a:pPr algn="ctr"/>
            <a:r>
              <a:rPr lang="en-GB" sz="4400" dirty="0">
                <a:latin typeface="Times New Roman" panose="02020603050405020304" pitchFamily="18" charset="0"/>
                <a:cs typeface="Times New Roman" panose="02020603050405020304" pitchFamily="18" charset="0"/>
              </a:rPr>
              <a:t>The Effectiveness of Recruiting and Employee Selection Methods</a:t>
            </a:r>
          </a:p>
        </p:txBody>
      </p:sp>
      <p:sp>
        <p:nvSpPr>
          <p:cNvPr id="5" name="Content Placeholder 4">
            <a:extLst>
              <a:ext uri="{FF2B5EF4-FFF2-40B4-BE49-F238E27FC236}">
                <a16:creationId xmlns:a16="http://schemas.microsoft.com/office/drawing/2014/main" id="{0A064462-3BEB-40AF-990B-FA41460B70C7}"/>
              </a:ext>
            </a:extLst>
          </p:cNvPr>
          <p:cNvSpPr>
            <a:spLocks noGrp="1"/>
          </p:cNvSpPr>
          <p:nvPr>
            <p:ph idx="1"/>
          </p:nvPr>
        </p:nvSpPr>
        <p:spPr>
          <a:xfrm>
            <a:off x="1103312" y="2663687"/>
            <a:ext cx="9524931" cy="3584712"/>
          </a:xfrm>
        </p:spPr>
        <p:txBody>
          <a:bodyPr>
            <a:normAutofit/>
          </a:bodyPr>
          <a:lstStyle/>
          <a:p>
            <a:pPr algn="ctr"/>
            <a:r>
              <a:rPr lang="en-GB" sz="3600" dirty="0">
                <a:latin typeface="Times New Roman" panose="02020603050405020304" pitchFamily="18" charset="0"/>
                <a:cs typeface="Times New Roman" panose="02020603050405020304" pitchFamily="18" charset="0"/>
              </a:rPr>
              <a:t>Name </a:t>
            </a:r>
          </a:p>
          <a:p>
            <a:pPr algn="ctr"/>
            <a:r>
              <a:rPr lang="en-GB" sz="3600" dirty="0">
                <a:latin typeface="Times New Roman" panose="02020603050405020304" pitchFamily="18" charset="0"/>
                <a:cs typeface="Times New Roman" panose="02020603050405020304" pitchFamily="18" charset="0"/>
              </a:rPr>
              <a:t>Course code </a:t>
            </a:r>
          </a:p>
          <a:p>
            <a:pPr algn="ctr"/>
            <a:r>
              <a:rPr lang="en-GB" sz="3600" dirty="0">
                <a:latin typeface="Times New Roman" panose="02020603050405020304" pitchFamily="18" charset="0"/>
                <a:cs typeface="Times New Roman" panose="02020603050405020304" pitchFamily="18" charset="0"/>
              </a:rPr>
              <a:t>Department</a:t>
            </a:r>
          </a:p>
          <a:p>
            <a:pPr algn="ctr"/>
            <a:r>
              <a:rPr lang="en-GB" sz="3600" dirty="0">
                <a:latin typeface="Times New Roman" panose="02020603050405020304" pitchFamily="18" charset="0"/>
                <a:cs typeface="Times New Roman" panose="02020603050405020304" pitchFamily="18" charset="0"/>
              </a:rPr>
              <a:t>Professor</a:t>
            </a:r>
          </a:p>
          <a:p>
            <a:pPr algn="ctr"/>
            <a:r>
              <a:rPr lang="en-GB" sz="3600" dirty="0">
                <a:latin typeface="Times New Roman" panose="02020603050405020304" pitchFamily="18" charset="0"/>
                <a:cs typeface="Times New Roman" panose="02020603050405020304" pitchFamily="18" charset="0"/>
              </a:rPr>
              <a:t>Date </a:t>
            </a:r>
          </a:p>
        </p:txBody>
      </p:sp>
    </p:spTree>
    <p:extLst>
      <p:ext uri="{BB962C8B-B14F-4D97-AF65-F5344CB8AC3E}">
        <p14:creationId xmlns:p14="http://schemas.microsoft.com/office/powerpoint/2010/main" val="17289480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E42EA6-6B32-49F3-A167-3F73214B0366}"/>
              </a:ext>
            </a:extLst>
          </p:cNvPr>
          <p:cNvSpPr>
            <a:spLocks noGrp="1"/>
          </p:cNvSpPr>
          <p:nvPr>
            <p:ph type="title"/>
          </p:nvPr>
        </p:nvSpPr>
        <p:spPr/>
        <p:txBody>
          <a:bodyPr/>
          <a:lstStyle/>
          <a:p>
            <a:pPr algn="ctr"/>
            <a:r>
              <a:rPr lang="en-GB" sz="6000" dirty="0">
                <a:latin typeface="Times New Roman" panose="02020603050405020304" pitchFamily="18" charset="0"/>
                <a:cs typeface="Times New Roman" panose="02020603050405020304" pitchFamily="18" charset="0"/>
              </a:rPr>
              <a:t>Introduction</a:t>
            </a:r>
          </a:p>
        </p:txBody>
      </p:sp>
      <p:sp>
        <p:nvSpPr>
          <p:cNvPr id="3" name="Content Placeholder 2">
            <a:extLst>
              <a:ext uri="{FF2B5EF4-FFF2-40B4-BE49-F238E27FC236}">
                <a16:creationId xmlns:a16="http://schemas.microsoft.com/office/drawing/2014/main" id="{57490F84-24EA-47FB-B17A-690B824E3FA5}"/>
              </a:ext>
            </a:extLst>
          </p:cNvPr>
          <p:cNvSpPr>
            <a:spLocks noGrp="1"/>
          </p:cNvSpPr>
          <p:nvPr>
            <p:ph idx="1"/>
          </p:nvPr>
        </p:nvSpPr>
        <p:spPr>
          <a:xfrm>
            <a:off x="1103313" y="2052918"/>
            <a:ext cx="6830866" cy="4502627"/>
          </a:xfrm>
        </p:spPr>
        <p:txBody>
          <a:bodyPr>
            <a:normAutofit fontScale="92500" lnSpcReduction="10000"/>
          </a:bodyPr>
          <a:lstStyle/>
          <a:p>
            <a:r>
              <a:rPr lang="en-GB" sz="3200" dirty="0">
                <a:latin typeface="Times New Roman" panose="02020603050405020304" pitchFamily="18" charset="0"/>
                <a:cs typeface="Times New Roman" panose="02020603050405020304" pitchFamily="18" charset="0"/>
              </a:rPr>
              <a:t>The process of finding and recruiting talented employees is vital for any business.</a:t>
            </a:r>
          </a:p>
          <a:p>
            <a:r>
              <a:rPr lang="en-GB" sz="3200" dirty="0">
                <a:latin typeface="Times New Roman" panose="02020603050405020304" pitchFamily="18" charset="0"/>
                <a:cs typeface="Times New Roman" panose="02020603050405020304" pitchFamily="18" charset="0"/>
              </a:rPr>
              <a:t>Companies have difficulties in finding, keeping and replacing employees (</a:t>
            </a:r>
            <a:r>
              <a:rPr lang="en-US" sz="3200" b="0" i="0" dirty="0">
                <a:effectLst/>
                <a:latin typeface="Times New Roman" panose="02020603050405020304" pitchFamily="18" charset="0"/>
                <a:cs typeface="Times New Roman" panose="02020603050405020304" pitchFamily="18" charset="0"/>
              </a:rPr>
              <a:t>Edmund, 2019)</a:t>
            </a:r>
            <a:r>
              <a:rPr lang="en-GB" sz="3200" dirty="0">
                <a:latin typeface="Times New Roman" panose="02020603050405020304" pitchFamily="18" charset="0"/>
                <a:cs typeface="Times New Roman" panose="02020603050405020304" pitchFamily="18" charset="0"/>
              </a:rPr>
              <a:t>.</a:t>
            </a:r>
          </a:p>
          <a:p>
            <a:r>
              <a:rPr lang="en-GB" sz="3200" dirty="0">
                <a:latin typeface="Times New Roman" panose="02020603050405020304" pitchFamily="18" charset="0"/>
                <a:cs typeface="Times New Roman" panose="02020603050405020304" pitchFamily="18" charset="0"/>
              </a:rPr>
              <a:t>An effective recruitment process is critical for cutting down on the employee turnover and cost of replacing employees (</a:t>
            </a:r>
            <a:r>
              <a:rPr lang="en-US" sz="3200" b="0" i="0" dirty="0" err="1">
                <a:effectLst/>
                <a:latin typeface="Times New Roman" panose="02020603050405020304" pitchFamily="18" charset="0"/>
                <a:cs typeface="Times New Roman" panose="02020603050405020304" pitchFamily="18" charset="0"/>
              </a:rPr>
              <a:t>Plaskoff</a:t>
            </a:r>
            <a:r>
              <a:rPr lang="en-US" sz="3200" b="0" i="0" dirty="0">
                <a:effectLst/>
                <a:latin typeface="Times New Roman" panose="02020603050405020304" pitchFamily="18" charset="0"/>
                <a:cs typeface="Times New Roman" panose="02020603050405020304" pitchFamily="18" charset="0"/>
              </a:rPr>
              <a:t>, 2017)</a:t>
            </a:r>
            <a:r>
              <a:rPr lang="en-GB" sz="3200" dirty="0">
                <a:latin typeface="Times New Roman" panose="02020603050405020304" pitchFamily="18" charset="0"/>
                <a:cs typeface="Times New Roman" panose="02020603050405020304" pitchFamily="18" charset="0"/>
              </a:rPr>
              <a:t>.</a:t>
            </a:r>
          </a:p>
        </p:txBody>
      </p:sp>
      <p:pic>
        <p:nvPicPr>
          <p:cNvPr id="4" name="Picture 3">
            <a:extLst>
              <a:ext uri="{FF2B5EF4-FFF2-40B4-BE49-F238E27FC236}">
                <a16:creationId xmlns:a16="http://schemas.microsoft.com/office/drawing/2014/main" id="{75DBE17B-0BF0-408A-A337-76530949B0A6}"/>
              </a:ext>
            </a:extLst>
          </p:cNvPr>
          <p:cNvPicPr>
            <a:picLocks noChangeAspect="1"/>
          </p:cNvPicPr>
          <p:nvPr/>
        </p:nvPicPr>
        <p:blipFill>
          <a:blip r:embed="rId3"/>
          <a:stretch>
            <a:fillRect/>
          </a:stretch>
        </p:blipFill>
        <p:spPr>
          <a:xfrm>
            <a:off x="7934178" y="2052917"/>
            <a:ext cx="4257821" cy="4502628"/>
          </a:xfrm>
          <a:prstGeom prst="rect">
            <a:avLst/>
          </a:prstGeom>
        </p:spPr>
      </p:pic>
    </p:spTree>
    <p:extLst>
      <p:ext uri="{BB962C8B-B14F-4D97-AF65-F5344CB8AC3E}">
        <p14:creationId xmlns:p14="http://schemas.microsoft.com/office/powerpoint/2010/main" val="88139563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DC5A8D-B0D7-49FC-925F-BD413E25B21C}"/>
              </a:ext>
            </a:extLst>
          </p:cNvPr>
          <p:cNvSpPr>
            <a:spLocks noGrp="1"/>
          </p:cNvSpPr>
          <p:nvPr>
            <p:ph type="title"/>
          </p:nvPr>
        </p:nvSpPr>
        <p:spPr/>
        <p:txBody>
          <a:bodyPr/>
          <a:lstStyle/>
          <a:p>
            <a:pPr algn="ctr"/>
            <a:r>
              <a:rPr lang="en-GB" sz="4800" dirty="0">
                <a:latin typeface="Times New Roman" panose="02020603050405020304" pitchFamily="18" charset="0"/>
                <a:cs typeface="Times New Roman" panose="02020603050405020304" pitchFamily="18" charset="0"/>
              </a:rPr>
              <a:t>Recruitment of a Registered Nurse</a:t>
            </a:r>
          </a:p>
        </p:txBody>
      </p:sp>
      <p:sp>
        <p:nvSpPr>
          <p:cNvPr id="3" name="Content Placeholder 2">
            <a:extLst>
              <a:ext uri="{FF2B5EF4-FFF2-40B4-BE49-F238E27FC236}">
                <a16:creationId xmlns:a16="http://schemas.microsoft.com/office/drawing/2014/main" id="{F8136176-6266-40F5-BFC0-08F3521CAF6A}"/>
              </a:ext>
            </a:extLst>
          </p:cNvPr>
          <p:cNvSpPr>
            <a:spLocks noGrp="1"/>
          </p:cNvSpPr>
          <p:nvPr>
            <p:ph idx="1"/>
          </p:nvPr>
        </p:nvSpPr>
        <p:spPr>
          <a:xfrm>
            <a:off x="1103312" y="2052918"/>
            <a:ext cx="8946541" cy="4587033"/>
          </a:xfrm>
        </p:spPr>
        <p:txBody>
          <a:bodyPr>
            <a:normAutofit lnSpcReduction="10000"/>
          </a:bodyPr>
          <a:lstStyle/>
          <a:p>
            <a:pPr marL="0" indent="0" algn="ctr">
              <a:buNone/>
            </a:pPr>
            <a:r>
              <a:rPr lang="en-US" sz="1800" dirty="0">
                <a:latin typeface="Times New Roman" panose="02020603050405020304" pitchFamily="18" charset="0"/>
                <a:cs typeface="Times New Roman" panose="02020603050405020304" pitchFamily="18" charset="0"/>
              </a:rPr>
              <a:t>Requirements </a:t>
            </a:r>
          </a:p>
          <a:p>
            <a:r>
              <a:rPr lang="en-US" sz="1800" dirty="0">
                <a:latin typeface="Times New Roman" panose="02020603050405020304" pitchFamily="18" charset="0"/>
                <a:cs typeface="Times New Roman" panose="02020603050405020304" pitchFamily="18" charset="0"/>
              </a:rPr>
              <a:t>Proven experience as a registered nurse</a:t>
            </a:r>
          </a:p>
          <a:p>
            <a:r>
              <a:rPr lang="en-US" sz="1800" dirty="0">
                <a:latin typeface="Times New Roman" panose="02020603050405020304" pitchFamily="18" charset="0"/>
                <a:cs typeface="Times New Roman" panose="02020603050405020304" pitchFamily="18" charset="0"/>
              </a:rPr>
              <a:t>Excellent knowledge of nursing care methods and procedures</a:t>
            </a:r>
          </a:p>
          <a:p>
            <a:r>
              <a:rPr lang="en-US" sz="1800" dirty="0">
                <a:latin typeface="Times New Roman" panose="02020603050405020304" pitchFamily="18" charset="0"/>
                <a:cs typeface="Times New Roman" panose="02020603050405020304" pitchFamily="18" charset="0"/>
              </a:rPr>
              <a:t>Excellent knowledge of emergency care</a:t>
            </a:r>
          </a:p>
          <a:p>
            <a:r>
              <a:rPr lang="en-US" sz="1800" dirty="0">
                <a:latin typeface="Times New Roman" panose="02020603050405020304" pitchFamily="18" charset="0"/>
                <a:cs typeface="Times New Roman" panose="02020603050405020304" pitchFamily="18" charset="0"/>
              </a:rPr>
              <a:t>In-depth knowledge of health and safety guidelines and procedures (sanitation, decontamination etc.) and willingness to follow them at all times</a:t>
            </a:r>
          </a:p>
          <a:p>
            <a:r>
              <a:rPr lang="en-US" sz="1800" dirty="0">
                <a:latin typeface="Times New Roman" panose="02020603050405020304" pitchFamily="18" charset="0"/>
                <a:cs typeface="Times New Roman" panose="02020603050405020304" pitchFamily="18" charset="0"/>
              </a:rPr>
              <a:t>A team player with excellent communication and interpersonal skills</a:t>
            </a:r>
          </a:p>
          <a:p>
            <a:r>
              <a:rPr lang="en-US" sz="1800" dirty="0">
                <a:latin typeface="Times New Roman" panose="02020603050405020304" pitchFamily="18" charset="0"/>
                <a:cs typeface="Times New Roman" panose="02020603050405020304" pitchFamily="18" charset="0"/>
              </a:rPr>
              <a:t>Be responsible and compassionate</a:t>
            </a:r>
          </a:p>
          <a:p>
            <a:r>
              <a:rPr lang="en-US" sz="1800" dirty="0">
                <a:latin typeface="Times New Roman" panose="02020603050405020304" pitchFamily="18" charset="0"/>
                <a:cs typeface="Times New Roman" panose="02020603050405020304" pitchFamily="18" charset="0"/>
              </a:rPr>
              <a:t>Outstanding organizational and multi-tasking skills</a:t>
            </a:r>
          </a:p>
          <a:p>
            <a:r>
              <a:rPr lang="en-US" sz="1800" dirty="0">
                <a:latin typeface="Times New Roman" panose="02020603050405020304" pitchFamily="18" charset="0"/>
                <a:cs typeface="Times New Roman" panose="02020603050405020304" pitchFamily="18" charset="0"/>
              </a:rPr>
              <a:t>Patient with excellent problem-solving skills</a:t>
            </a:r>
          </a:p>
          <a:p>
            <a:r>
              <a:rPr lang="en-US" sz="1800" dirty="0">
                <a:latin typeface="Times New Roman" panose="02020603050405020304" pitchFamily="18" charset="0"/>
                <a:cs typeface="Times New Roman" panose="02020603050405020304" pitchFamily="18" charset="0"/>
              </a:rPr>
              <a:t>Holder of a BSc or other diploma from a nursing program</a:t>
            </a:r>
          </a:p>
          <a:p>
            <a:r>
              <a:rPr lang="en-US" sz="1800" dirty="0">
                <a:latin typeface="Times New Roman" panose="02020603050405020304" pitchFamily="18" charset="0"/>
                <a:cs typeface="Times New Roman" panose="02020603050405020304" pitchFamily="18" charset="0"/>
              </a:rPr>
              <a:t>Possess a valid nursing license</a:t>
            </a:r>
            <a:endParaRPr lang="en-GB" sz="1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64234195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A29406-0D17-4867-A990-38BDC7CC04F4}"/>
              </a:ext>
            </a:extLst>
          </p:cNvPr>
          <p:cNvSpPr>
            <a:spLocks noGrp="1"/>
          </p:cNvSpPr>
          <p:nvPr>
            <p:ph type="title"/>
          </p:nvPr>
        </p:nvSpPr>
        <p:spPr/>
        <p:txBody>
          <a:bodyPr/>
          <a:lstStyle/>
          <a:p>
            <a:pPr algn="ctr"/>
            <a:r>
              <a:rPr lang="en-GB" sz="5400" dirty="0">
                <a:latin typeface="Times New Roman" panose="02020603050405020304" pitchFamily="18" charset="0"/>
                <a:cs typeface="Times New Roman" panose="02020603050405020304" pitchFamily="18" charset="0"/>
              </a:rPr>
              <a:t>The Recruitment Process in HR</a:t>
            </a:r>
          </a:p>
        </p:txBody>
      </p:sp>
      <p:sp>
        <p:nvSpPr>
          <p:cNvPr id="3" name="Content Placeholder 2">
            <a:extLst>
              <a:ext uri="{FF2B5EF4-FFF2-40B4-BE49-F238E27FC236}">
                <a16:creationId xmlns:a16="http://schemas.microsoft.com/office/drawing/2014/main" id="{243CD8EC-0CDF-4C04-88EE-7042DC7B8011}"/>
              </a:ext>
            </a:extLst>
          </p:cNvPr>
          <p:cNvSpPr>
            <a:spLocks noGrp="1"/>
          </p:cNvSpPr>
          <p:nvPr>
            <p:ph idx="1"/>
          </p:nvPr>
        </p:nvSpPr>
        <p:spPr>
          <a:xfrm>
            <a:off x="4234374" y="2052918"/>
            <a:ext cx="7554351" cy="4530762"/>
          </a:xfrm>
        </p:spPr>
        <p:txBody>
          <a:bodyPr>
            <a:normAutofit fontScale="92500" lnSpcReduction="20000"/>
          </a:bodyPr>
          <a:lstStyle/>
          <a:p>
            <a:r>
              <a:rPr lang="en-GB" sz="3200" dirty="0">
                <a:latin typeface="Times New Roman" panose="02020603050405020304" pitchFamily="18" charset="0"/>
                <a:cs typeface="Times New Roman" panose="02020603050405020304" pitchFamily="18" charset="0"/>
              </a:rPr>
              <a:t>The recruitment process of filling job openings in an organization by drawing and selecting new employees.</a:t>
            </a:r>
          </a:p>
          <a:p>
            <a:r>
              <a:rPr lang="en-GB" sz="3200" dirty="0">
                <a:latin typeface="Times New Roman" panose="02020603050405020304" pitchFamily="18" charset="0"/>
                <a:cs typeface="Times New Roman" panose="02020603050405020304" pitchFamily="18" charset="0"/>
              </a:rPr>
              <a:t>The recruitment process involves the managers, Human Resource Management (HRM) and recruiters (</a:t>
            </a:r>
            <a:r>
              <a:rPr lang="en-US" sz="3200" b="0" i="0" dirty="0">
                <a:effectLst/>
                <a:latin typeface="Times New Roman" panose="02020603050405020304" pitchFamily="18" charset="0"/>
                <a:cs typeface="Times New Roman" panose="02020603050405020304" pitchFamily="18" charset="0"/>
              </a:rPr>
              <a:t>Edmund, 2019)</a:t>
            </a:r>
            <a:r>
              <a:rPr lang="en-GB" sz="3200" dirty="0">
                <a:latin typeface="Times New Roman" panose="02020603050405020304" pitchFamily="18" charset="0"/>
                <a:cs typeface="Times New Roman" panose="02020603050405020304" pitchFamily="18" charset="0"/>
              </a:rPr>
              <a:t>.</a:t>
            </a:r>
          </a:p>
          <a:p>
            <a:r>
              <a:rPr lang="en-GB" sz="3200" dirty="0">
                <a:latin typeface="Times New Roman" panose="02020603050405020304" pitchFamily="18" charset="0"/>
                <a:cs typeface="Times New Roman" panose="02020603050405020304" pitchFamily="18" charset="0"/>
              </a:rPr>
              <a:t>The HRM takes a lead in the process and collaborates with relevant departments.</a:t>
            </a:r>
          </a:p>
          <a:p>
            <a:r>
              <a:rPr lang="en-GB" sz="3200" dirty="0">
                <a:latin typeface="Times New Roman" panose="02020603050405020304" pitchFamily="18" charset="0"/>
                <a:cs typeface="Times New Roman" panose="02020603050405020304" pitchFamily="18" charset="0"/>
              </a:rPr>
              <a:t>The goal is to find a candidate with </a:t>
            </a:r>
            <a:r>
              <a:rPr lang="en-US" sz="3200" dirty="0">
                <a:latin typeface="Times New Roman" panose="02020603050405020304" pitchFamily="18" charset="0"/>
                <a:cs typeface="Times New Roman" panose="02020603050405020304" pitchFamily="18" charset="0"/>
              </a:rPr>
              <a:t>the best skills, experience, and personality to fit the job </a:t>
            </a:r>
            <a:r>
              <a:rPr lang="en-GB" sz="3200" dirty="0">
                <a:latin typeface="Times New Roman" panose="02020603050405020304" pitchFamily="18" charset="0"/>
                <a:cs typeface="Times New Roman" panose="02020603050405020304" pitchFamily="18" charset="0"/>
              </a:rPr>
              <a:t>(</a:t>
            </a:r>
            <a:r>
              <a:rPr lang="en-US" sz="3200" b="0" i="0" dirty="0">
                <a:effectLst/>
                <a:latin typeface="Times New Roman" panose="02020603050405020304" pitchFamily="18" charset="0"/>
                <a:cs typeface="Times New Roman" panose="02020603050405020304" pitchFamily="18" charset="0"/>
              </a:rPr>
              <a:t>Flory et al., 2021)</a:t>
            </a:r>
            <a:r>
              <a:rPr lang="en-US" sz="3200" dirty="0">
                <a:latin typeface="Times New Roman" panose="02020603050405020304" pitchFamily="18" charset="0"/>
                <a:cs typeface="Times New Roman" panose="02020603050405020304" pitchFamily="18" charset="0"/>
              </a:rPr>
              <a:t>.</a:t>
            </a:r>
            <a:endParaRPr lang="en-GB" sz="3200" dirty="0">
              <a:latin typeface="Times New Roman" panose="02020603050405020304" pitchFamily="18" charset="0"/>
              <a:cs typeface="Times New Roman" panose="02020603050405020304" pitchFamily="18" charset="0"/>
            </a:endParaRPr>
          </a:p>
        </p:txBody>
      </p:sp>
      <p:pic>
        <p:nvPicPr>
          <p:cNvPr id="4" name="Picture 3">
            <a:extLst>
              <a:ext uri="{FF2B5EF4-FFF2-40B4-BE49-F238E27FC236}">
                <a16:creationId xmlns:a16="http://schemas.microsoft.com/office/drawing/2014/main" id="{5D636817-B057-4E7D-800D-34AC1C4E62A3}"/>
              </a:ext>
            </a:extLst>
          </p:cNvPr>
          <p:cNvPicPr>
            <a:picLocks noChangeAspect="1"/>
          </p:cNvPicPr>
          <p:nvPr/>
        </p:nvPicPr>
        <p:blipFill>
          <a:blip r:embed="rId3"/>
          <a:stretch>
            <a:fillRect/>
          </a:stretch>
        </p:blipFill>
        <p:spPr>
          <a:xfrm>
            <a:off x="0" y="2052918"/>
            <a:ext cx="4234374" cy="4352364"/>
          </a:xfrm>
          <a:prstGeom prst="rect">
            <a:avLst/>
          </a:prstGeom>
        </p:spPr>
      </p:pic>
    </p:spTree>
    <p:extLst>
      <p:ext uri="{BB962C8B-B14F-4D97-AF65-F5344CB8AC3E}">
        <p14:creationId xmlns:p14="http://schemas.microsoft.com/office/powerpoint/2010/main" val="178048584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37E597-7990-4EB0-97CB-2FBBF2B6AB1E}"/>
              </a:ext>
            </a:extLst>
          </p:cNvPr>
          <p:cNvSpPr>
            <a:spLocks noGrp="1"/>
          </p:cNvSpPr>
          <p:nvPr>
            <p:ph type="title"/>
          </p:nvPr>
        </p:nvSpPr>
        <p:spPr/>
        <p:txBody>
          <a:bodyPr/>
          <a:lstStyle/>
          <a:p>
            <a:pPr algn="ctr"/>
            <a:r>
              <a:rPr lang="en-GB" sz="6000" dirty="0">
                <a:latin typeface="Times New Roman" panose="02020603050405020304" pitchFamily="18" charset="0"/>
                <a:cs typeface="Times New Roman" panose="02020603050405020304" pitchFamily="18" charset="0"/>
              </a:rPr>
              <a:t>Good Recruitment Process</a:t>
            </a:r>
          </a:p>
        </p:txBody>
      </p:sp>
      <p:sp>
        <p:nvSpPr>
          <p:cNvPr id="3" name="Content Placeholder 2">
            <a:extLst>
              <a:ext uri="{FF2B5EF4-FFF2-40B4-BE49-F238E27FC236}">
                <a16:creationId xmlns:a16="http://schemas.microsoft.com/office/drawing/2014/main" id="{D316B7E8-EEFC-4555-AD4F-D6C1B467B348}"/>
              </a:ext>
            </a:extLst>
          </p:cNvPr>
          <p:cNvSpPr>
            <a:spLocks noGrp="1"/>
          </p:cNvSpPr>
          <p:nvPr>
            <p:ph idx="1"/>
          </p:nvPr>
        </p:nvSpPr>
        <p:spPr/>
        <p:txBody>
          <a:bodyPr>
            <a:normAutofit lnSpcReduction="10000"/>
          </a:bodyPr>
          <a:lstStyle/>
          <a:p>
            <a:r>
              <a:rPr lang="en-GB" sz="2800" dirty="0">
                <a:latin typeface="Times New Roman" panose="02020603050405020304" pitchFamily="18" charset="0"/>
                <a:cs typeface="Times New Roman" panose="02020603050405020304" pitchFamily="18" charset="0"/>
              </a:rPr>
              <a:t>A good recruitment process is achieved through internal planning and consistent evaluation with a goal of efficiently finding a qualified candidate (</a:t>
            </a:r>
            <a:r>
              <a:rPr lang="en-US" sz="2800" b="0" i="0" dirty="0">
                <a:effectLst/>
                <a:latin typeface="Times New Roman" panose="02020603050405020304" pitchFamily="18" charset="0"/>
                <a:cs typeface="Times New Roman" panose="02020603050405020304" pitchFamily="18" charset="0"/>
              </a:rPr>
              <a:t>Flory et al., 2021)</a:t>
            </a:r>
            <a:r>
              <a:rPr lang="en-GB" sz="2800" dirty="0">
                <a:latin typeface="Times New Roman" panose="02020603050405020304" pitchFamily="18" charset="0"/>
                <a:cs typeface="Times New Roman" panose="02020603050405020304" pitchFamily="18" charset="0"/>
              </a:rPr>
              <a:t>.</a:t>
            </a:r>
          </a:p>
          <a:p>
            <a:r>
              <a:rPr lang="en-GB" sz="2800" dirty="0">
                <a:latin typeface="Times New Roman" panose="02020603050405020304" pitchFamily="18" charset="0"/>
                <a:cs typeface="Times New Roman" panose="02020603050405020304" pitchFamily="18" charset="0"/>
              </a:rPr>
              <a:t>An efficient recruitment process is achieved by through:</a:t>
            </a:r>
          </a:p>
          <a:p>
            <a:pPr marL="457200" indent="-457200">
              <a:buAutoNum type="arabicPeriod"/>
            </a:pPr>
            <a:r>
              <a:rPr lang="en-GB" sz="2800" i="1" dirty="0">
                <a:solidFill>
                  <a:srgbClr val="00B0F0"/>
                </a:solidFill>
                <a:latin typeface="Times New Roman" panose="02020603050405020304" pitchFamily="18" charset="0"/>
                <a:cs typeface="Times New Roman" panose="02020603050405020304" pitchFamily="18" charset="0"/>
              </a:rPr>
              <a:t>Maximized automation</a:t>
            </a:r>
          </a:p>
          <a:p>
            <a:pPr marL="457200" indent="-457200">
              <a:buAutoNum type="arabicPeriod"/>
            </a:pPr>
            <a:r>
              <a:rPr lang="en-GB" sz="2800" i="1" dirty="0">
                <a:solidFill>
                  <a:srgbClr val="00B0F0"/>
                </a:solidFill>
                <a:latin typeface="Times New Roman" panose="02020603050405020304" pitchFamily="18" charset="0"/>
                <a:cs typeface="Times New Roman" panose="02020603050405020304" pitchFamily="18" charset="0"/>
              </a:rPr>
              <a:t>Making data-driven decisions</a:t>
            </a:r>
          </a:p>
          <a:p>
            <a:pPr marL="457200" indent="-457200">
              <a:buAutoNum type="arabicPeriod"/>
            </a:pPr>
            <a:r>
              <a:rPr lang="en-GB" sz="2800" i="1" dirty="0">
                <a:solidFill>
                  <a:srgbClr val="00B0F0"/>
                </a:solidFill>
                <a:latin typeface="Times New Roman" panose="02020603050405020304" pitchFamily="18" charset="0"/>
                <a:cs typeface="Times New Roman" panose="02020603050405020304" pitchFamily="18" charset="0"/>
              </a:rPr>
              <a:t>Creating an employee referral program</a:t>
            </a:r>
          </a:p>
          <a:p>
            <a:pPr marL="457200" indent="-457200">
              <a:buAutoNum type="arabicPeriod"/>
            </a:pPr>
            <a:r>
              <a:rPr lang="en-GB" sz="2800" i="1" dirty="0">
                <a:solidFill>
                  <a:srgbClr val="00B0F0"/>
                </a:solidFill>
                <a:latin typeface="Times New Roman" panose="02020603050405020304" pitchFamily="18" charset="0"/>
                <a:cs typeface="Times New Roman" panose="02020603050405020304" pitchFamily="18" charset="0"/>
              </a:rPr>
              <a:t>Developing an employer brand</a:t>
            </a:r>
          </a:p>
        </p:txBody>
      </p:sp>
    </p:spTree>
    <p:extLst>
      <p:ext uri="{BB962C8B-B14F-4D97-AF65-F5344CB8AC3E}">
        <p14:creationId xmlns:p14="http://schemas.microsoft.com/office/powerpoint/2010/main" val="174981262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0C1D15-228C-48CB-B37B-8E24CBD28E93}"/>
              </a:ext>
            </a:extLst>
          </p:cNvPr>
          <p:cNvSpPr>
            <a:spLocks noGrp="1"/>
          </p:cNvSpPr>
          <p:nvPr>
            <p:ph type="title"/>
          </p:nvPr>
        </p:nvSpPr>
        <p:spPr/>
        <p:txBody>
          <a:bodyPr/>
          <a:lstStyle/>
          <a:p>
            <a:pPr algn="ctr"/>
            <a:r>
              <a:rPr lang="en-GB" sz="5400" dirty="0">
                <a:latin typeface="Times New Roman" panose="02020603050405020304" pitchFamily="18" charset="0"/>
                <a:cs typeface="Times New Roman" panose="02020603050405020304" pitchFamily="18" charset="0"/>
              </a:rPr>
              <a:t>The Recruitment Process</a:t>
            </a:r>
          </a:p>
        </p:txBody>
      </p:sp>
      <p:sp>
        <p:nvSpPr>
          <p:cNvPr id="3" name="Content Placeholder 2">
            <a:extLst>
              <a:ext uri="{FF2B5EF4-FFF2-40B4-BE49-F238E27FC236}">
                <a16:creationId xmlns:a16="http://schemas.microsoft.com/office/drawing/2014/main" id="{0B7BC127-F2B2-4DDE-BF10-DEFF6BD78F9B}"/>
              </a:ext>
            </a:extLst>
          </p:cNvPr>
          <p:cNvSpPr>
            <a:spLocks noGrp="1"/>
          </p:cNvSpPr>
          <p:nvPr>
            <p:ph idx="1"/>
          </p:nvPr>
        </p:nvSpPr>
        <p:spPr>
          <a:xfrm>
            <a:off x="1103313" y="2052918"/>
            <a:ext cx="6324429" cy="4805082"/>
          </a:xfrm>
        </p:spPr>
        <p:txBody>
          <a:bodyPr>
            <a:normAutofit/>
          </a:bodyPr>
          <a:lstStyle/>
          <a:p>
            <a:pPr marL="0" indent="0">
              <a:buNone/>
            </a:pPr>
            <a:r>
              <a:rPr lang="en-GB" dirty="0"/>
              <a:t>The recruitment process has the following steps:</a:t>
            </a:r>
          </a:p>
          <a:p>
            <a:pPr>
              <a:buFont typeface="Wingdings" panose="05000000000000000000" pitchFamily="2" charset="2"/>
              <a:buChar char="Ø"/>
            </a:pPr>
            <a:r>
              <a:rPr lang="en-GB" dirty="0"/>
              <a:t>Identification of needs </a:t>
            </a:r>
          </a:p>
          <a:p>
            <a:pPr>
              <a:buFont typeface="Wingdings" panose="05000000000000000000" pitchFamily="2" charset="2"/>
              <a:buChar char="Ø"/>
            </a:pPr>
            <a:r>
              <a:rPr lang="en-GB" dirty="0"/>
              <a:t>Preparation of job description</a:t>
            </a:r>
          </a:p>
          <a:p>
            <a:pPr>
              <a:buFont typeface="Wingdings" panose="05000000000000000000" pitchFamily="2" charset="2"/>
              <a:buChar char="Ø"/>
            </a:pPr>
            <a:r>
              <a:rPr lang="en-GB" dirty="0"/>
              <a:t>Developing a recruitment plan </a:t>
            </a:r>
          </a:p>
          <a:p>
            <a:pPr>
              <a:buFont typeface="Wingdings" panose="05000000000000000000" pitchFamily="2" charset="2"/>
              <a:buChar char="Ø"/>
            </a:pPr>
            <a:r>
              <a:rPr lang="en-GB" dirty="0"/>
              <a:t>Start candidate search</a:t>
            </a:r>
          </a:p>
          <a:p>
            <a:pPr>
              <a:buFont typeface="Wingdings" panose="05000000000000000000" pitchFamily="2" charset="2"/>
              <a:buChar char="Ø"/>
            </a:pPr>
            <a:r>
              <a:rPr lang="en-GB" dirty="0"/>
              <a:t>Recruitment of top-tier candidates</a:t>
            </a:r>
          </a:p>
          <a:p>
            <a:pPr>
              <a:buFont typeface="Wingdings" panose="05000000000000000000" pitchFamily="2" charset="2"/>
              <a:buChar char="Ø"/>
            </a:pPr>
            <a:r>
              <a:rPr lang="en-GB" dirty="0"/>
              <a:t>Phone screening</a:t>
            </a:r>
          </a:p>
          <a:p>
            <a:pPr>
              <a:buFont typeface="Wingdings" panose="05000000000000000000" pitchFamily="2" charset="2"/>
              <a:buChar char="Ø"/>
            </a:pPr>
            <a:r>
              <a:rPr lang="en-GB" dirty="0"/>
              <a:t>Interview in person</a:t>
            </a:r>
          </a:p>
          <a:p>
            <a:pPr>
              <a:buFont typeface="Wingdings" panose="05000000000000000000" pitchFamily="2" charset="2"/>
              <a:buChar char="Ø"/>
            </a:pPr>
            <a:r>
              <a:rPr lang="en-GB" dirty="0"/>
              <a:t>Job offering </a:t>
            </a:r>
          </a:p>
          <a:p>
            <a:pPr>
              <a:buFont typeface="Wingdings" panose="05000000000000000000" pitchFamily="2" charset="2"/>
              <a:buChar char="Ø"/>
            </a:pPr>
            <a:r>
              <a:rPr lang="en-GB" dirty="0"/>
              <a:t>Onboarding the new employee</a:t>
            </a:r>
          </a:p>
        </p:txBody>
      </p:sp>
      <p:pic>
        <p:nvPicPr>
          <p:cNvPr id="4" name="Picture 3">
            <a:extLst>
              <a:ext uri="{FF2B5EF4-FFF2-40B4-BE49-F238E27FC236}">
                <a16:creationId xmlns:a16="http://schemas.microsoft.com/office/drawing/2014/main" id="{B0341B07-C285-4EC5-BE2E-4D37A0C8D7F4}"/>
              </a:ext>
            </a:extLst>
          </p:cNvPr>
          <p:cNvPicPr>
            <a:picLocks noChangeAspect="1"/>
          </p:cNvPicPr>
          <p:nvPr/>
        </p:nvPicPr>
        <p:blipFill>
          <a:blip r:embed="rId3"/>
          <a:stretch>
            <a:fillRect/>
          </a:stretch>
        </p:blipFill>
        <p:spPr>
          <a:xfrm>
            <a:off x="7427742" y="2052917"/>
            <a:ext cx="4764258" cy="4787497"/>
          </a:xfrm>
          <a:prstGeom prst="rect">
            <a:avLst/>
          </a:prstGeom>
        </p:spPr>
      </p:pic>
    </p:spTree>
    <p:extLst>
      <p:ext uri="{BB962C8B-B14F-4D97-AF65-F5344CB8AC3E}">
        <p14:creationId xmlns:p14="http://schemas.microsoft.com/office/powerpoint/2010/main" val="102000068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D411B0-140A-405E-9804-0BB1A615E94D}"/>
              </a:ext>
            </a:extLst>
          </p:cNvPr>
          <p:cNvSpPr>
            <a:spLocks noGrp="1"/>
          </p:cNvSpPr>
          <p:nvPr>
            <p:ph type="title"/>
          </p:nvPr>
        </p:nvSpPr>
        <p:spPr/>
        <p:txBody>
          <a:bodyPr/>
          <a:lstStyle/>
          <a:p>
            <a:pPr algn="ctr"/>
            <a:r>
              <a:rPr lang="en-GB" sz="4400" dirty="0">
                <a:latin typeface="Times New Roman" panose="02020603050405020304" pitchFamily="18" charset="0"/>
                <a:cs typeface="Times New Roman" panose="02020603050405020304" pitchFamily="18" charset="0"/>
              </a:rPr>
              <a:t>How to Increase Diversity in Sourcing</a:t>
            </a:r>
          </a:p>
        </p:txBody>
      </p:sp>
      <p:sp>
        <p:nvSpPr>
          <p:cNvPr id="3" name="Content Placeholder 2">
            <a:extLst>
              <a:ext uri="{FF2B5EF4-FFF2-40B4-BE49-F238E27FC236}">
                <a16:creationId xmlns:a16="http://schemas.microsoft.com/office/drawing/2014/main" id="{7A363087-7947-43B0-949B-34D580E07E69}"/>
              </a:ext>
            </a:extLst>
          </p:cNvPr>
          <p:cNvSpPr>
            <a:spLocks noGrp="1"/>
          </p:cNvSpPr>
          <p:nvPr>
            <p:ph idx="1"/>
          </p:nvPr>
        </p:nvSpPr>
        <p:spPr>
          <a:xfrm>
            <a:off x="1103312" y="2052918"/>
            <a:ext cx="6268159" cy="4530762"/>
          </a:xfrm>
        </p:spPr>
        <p:txBody>
          <a:bodyPr>
            <a:normAutofit fontScale="85000" lnSpcReduction="10000"/>
          </a:bodyPr>
          <a:lstStyle/>
          <a:p>
            <a:r>
              <a:rPr lang="en-GB" sz="3200" dirty="0">
                <a:latin typeface="Times New Roman" panose="02020603050405020304" pitchFamily="18" charset="0"/>
                <a:cs typeface="Times New Roman" panose="02020603050405020304" pitchFamily="18" charset="0"/>
              </a:rPr>
              <a:t>Audit the job advertisements</a:t>
            </a:r>
          </a:p>
          <a:p>
            <a:r>
              <a:rPr lang="en-GB" sz="3200" dirty="0">
                <a:latin typeface="Times New Roman" panose="02020603050405020304" pitchFamily="18" charset="0"/>
                <a:cs typeface="Times New Roman" panose="02020603050405020304" pitchFamily="18" charset="0"/>
              </a:rPr>
              <a:t>Targeting sources where diverse candidates congregates</a:t>
            </a:r>
          </a:p>
          <a:p>
            <a:r>
              <a:rPr lang="en-GB" sz="3200" dirty="0">
                <a:latin typeface="Times New Roman" panose="02020603050405020304" pitchFamily="18" charset="0"/>
                <a:cs typeface="Times New Roman" panose="02020603050405020304" pitchFamily="18" charset="0"/>
              </a:rPr>
              <a:t>Encourage the diverse employers to refer their connections</a:t>
            </a:r>
          </a:p>
          <a:p>
            <a:r>
              <a:rPr lang="en-GB" sz="3200" dirty="0">
                <a:latin typeface="Times New Roman" panose="02020603050405020304" pitchFamily="18" charset="0"/>
                <a:cs typeface="Times New Roman" panose="02020603050405020304" pitchFamily="18" charset="0"/>
              </a:rPr>
              <a:t>Provide internship opportunities to diverse groups</a:t>
            </a:r>
          </a:p>
          <a:p>
            <a:r>
              <a:rPr lang="en-GB" sz="3200" dirty="0">
                <a:latin typeface="Times New Roman" panose="02020603050405020304" pitchFamily="18" charset="0"/>
                <a:cs typeface="Times New Roman" panose="02020603050405020304" pitchFamily="18" charset="0"/>
              </a:rPr>
              <a:t>Develop a brand that showcases and promotes diversity (</a:t>
            </a:r>
            <a:r>
              <a:rPr lang="en-US" sz="3200" b="0" i="0" dirty="0" err="1">
                <a:effectLst/>
                <a:latin typeface="Times New Roman" panose="02020603050405020304" pitchFamily="18" charset="0"/>
                <a:cs typeface="Times New Roman" panose="02020603050405020304" pitchFamily="18" charset="0"/>
              </a:rPr>
              <a:t>Plaskoff</a:t>
            </a:r>
            <a:r>
              <a:rPr lang="en-US" sz="3200" b="0" i="0" dirty="0">
                <a:effectLst/>
                <a:latin typeface="Times New Roman" panose="02020603050405020304" pitchFamily="18" charset="0"/>
                <a:cs typeface="Times New Roman" panose="02020603050405020304" pitchFamily="18" charset="0"/>
              </a:rPr>
              <a:t>, 2017)</a:t>
            </a:r>
            <a:r>
              <a:rPr lang="en-GB" sz="3200" dirty="0">
                <a:latin typeface="Times New Roman" panose="02020603050405020304" pitchFamily="18" charset="0"/>
                <a:cs typeface="Times New Roman" panose="02020603050405020304" pitchFamily="18" charset="0"/>
              </a:rPr>
              <a:t>.</a:t>
            </a:r>
          </a:p>
          <a:p>
            <a:r>
              <a:rPr lang="en-GB" sz="3200" dirty="0">
                <a:latin typeface="Times New Roman" panose="02020603050405020304" pitchFamily="18" charset="0"/>
                <a:cs typeface="Times New Roman" panose="02020603050405020304" pitchFamily="18" charset="0"/>
              </a:rPr>
              <a:t>Use blind resumes and blind interviews</a:t>
            </a:r>
          </a:p>
        </p:txBody>
      </p:sp>
      <p:pic>
        <p:nvPicPr>
          <p:cNvPr id="5" name="Picture 4">
            <a:extLst>
              <a:ext uri="{FF2B5EF4-FFF2-40B4-BE49-F238E27FC236}">
                <a16:creationId xmlns:a16="http://schemas.microsoft.com/office/drawing/2014/main" id="{456F47E8-28AF-4AB4-B993-82218566E647}"/>
              </a:ext>
            </a:extLst>
          </p:cNvPr>
          <p:cNvPicPr>
            <a:picLocks noChangeAspect="1"/>
          </p:cNvPicPr>
          <p:nvPr/>
        </p:nvPicPr>
        <p:blipFill>
          <a:blip r:embed="rId3"/>
          <a:stretch>
            <a:fillRect/>
          </a:stretch>
        </p:blipFill>
        <p:spPr>
          <a:xfrm>
            <a:off x="7371470" y="2052918"/>
            <a:ext cx="4820530" cy="4805082"/>
          </a:xfrm>
          <a:prstGeom prst="rect">
            <a:avLst/>
          </a:prstGeom>
        </p:spPr>
      </p:pic>
    </p:spTree>
    <p:extLst>
      <p:ext uri="{BB962C8B-B14F-4D97-AF65-F5344CB8AC3E}">
        <p14:creationId xmlns:p14="http://schemas.microsoft.com/office/powerpoint/2010/main" val="9616841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555B03-CC74-49F8-B7CF-FEDC80334AAF}"/>
              </a:ext>
            </a:extLst>
          </p:cNvPr>
          <p:cNvSpPr>
            <a:spLocks noGrp="1"/>
          </p:cNvSpPr>
          <p:nvPr>
            <p:ph type="title"/>
          </p:nvPr>
        </p:nvSpPr>
        <p:spPr/>
        <p:txBody>
          <a:bodyPr/>
          <a:lstStyle/>
          <a:p>
            <a:pPr algn="ctr"/>
            <a:r>
              <a:rPr lang="en-GB" sz="6000" dirty="0">
                <a:latin typeface="Times New Roman" panose="02020603050405020304" pitchFamily="18" charset="0"/>
                <a:cs typeface="Times New Roman" panose="02020603050405020304" pitchFamily="18" charset="0"/>
              </a:rPr>
              <a:t>Employee Selection Methods</a:t>
            </a:r>
          </a:p>
        </p:txBody>
      </p:sp>
      <p:sp>
        <p:nvSpPr>
          <p:cNvPr id="3" name="Content Placeholder 2">
            <a:extLst>
              <a:ext uri="{FF2B5EF4-FFF2-40B4-BE49-F238E27FC236}">
                <a16:creationId xmlns:a16="http://schemas.microsoft.com/office/drawing/2014/main" id="{21FFDD40-8482-4F8B-967B-12EB5045F86B}"/>
              </a:ext>
            </a:extLst>
          </p:cNvPr>
          <p:cNvSpPr>
            <a:spLocks noGrp="1"/>
          </p:cNvSpPr>
          <p:nvPr>
            <p:ph idx="1"/>
          </p:nvPr>
        </p:nvSpPr>
        <p:spPr>
          <a:xfrm>
            <a:off x="1103313" y="2052918"/>
            <a:ext cx="5466299" cy="4558897"/>
          </a:xfrm>
        </p:spPr>
        <p:txBody>
          <a:bodyPr>
            <a:normAutofit/>
          </a:bodyPr>
          <a:lstStyle/>
          <a:p>
            <a:r>
              <a:rPr lang="en-GB" sz="3200" i="1" dirty="0">
                <a:solidFill>
                  <a:srgbClr val="FFFF00"/>
                </a:solidFill>
                <a:latin typeface="Times New Roman" panose="02020603050405020304" pitchFamily="18" charset="0"/>
                <a:cs typeface="Times New Roman" panose="02020603050405020304" pitchFamily="18" charset="0"/>
              </a:rPr>
              <a:t>Assessing cognitive abilities</a:t>
            </a:r>
          </a:p>
          <a:p>
            <a:r>
              <a:rPr lang="en-GB" sz="3200" i="1" dirty="0">
                <a:solidFill>
                  <a:srgbClr val="FFFF00"/>
                </a:solidFill>
                <a:latin typeface="Times New Roman" panose="02020603050405020304" pitchFamily="18" charset="0"/>
                <a:cs typeface="Times New Roman" panose="02020603050405020304" pitchFamily="18" charset="0"/>
              </a:rPr>
              <a:t>Evaluating learning agility</a:t>
            </a:r>
          </a:p>
          <a:p>
            <a:r>
              <a:rPr lang="en-GB" sz="3200" i="1" dirty="0">
                <a:solidFill>
                  <a:srgbClr val="FFFF00"/>
                </a:solidFill>
                <a:latin typeface="Times New Roman" panose="02020603050405020304" pitchFamily="18" charset="0"/>
                <a:cs typeface="Times New Roman" panose="02020603050405020304" pitchFamily="18" charset="0"/>
              </a:rPr>
              <a:t>Conducting situational judgement tests</a:t>
            </a:r>
          </a:p>
          <a:p>
            <a:r>
              <a:rPr lang="en-GB" sz="3200" i="1" dirty="0">
                <a:solidFill>
                  <a:srgbClr val="FFFF00"/>
                </a:solidFill>
                <a:latin typeface="Times New Roman" panose="02020603050405020304" pitchFamily="18" charset="0"/>
                <a:cs typeface="Times New Roman" panose="02020603050405020304" pitchFamily="18" charset="0"/>
              </a:rPr>
              <a:t>Testing for job knowledge</a:t>
            </a:r>
          </a:p>
        </p:txBody>
      </p:sp>
      <p:pic>
        <p:nvPicPr>
          <p:cNvPr id="4" name="Picture 3">
            <a:extLst>
              <a:ext uri="{FF2B5EF4-FFF2-40B4-BE49-F238E27FC236}">
                <a16:creationId xmlns:a16="http://schemas.microsoft.com/office/drawing/2014/main" id="{EAD6E539-AE02-4B67-BBD0-2129DA00D38A}"/>
              </a:ext>
            </a:extLst>
          </p:cNvPr>
          <p:cNvPicPr>
            <a:picLocks noChangeAspect="1"/>
          </p:cNvPicPr>
          <p:nvPr/>
        </p:nvPicPr>
        <p:blipFill>
          <a:blip r:embed="rId3"/>
          <a:stretch>
            <a:fillRect/>
          </a:stretch>
        </p:blipFill>
        <p:spPr>
          <a:xfrm>
            <a:off x="6569612" y="2052918"/>
            <a:ext cx="5627076" cy="4805082"/>
          </a:xfrm>
          <a:prstGeom prst="rect">
            <a:avLst/>
          </a:prstGeom>
        </p:spPr>
      </p:pic>
    </p:spTree>
    <p:extLst>
      <p:ext uri="{BB962C8B-B14F-4D97-AF65-F5344CB8AC3E}">
        <p14:creationId xmlns:p14="http://schemas.microsoft.com/office/powerpoint/2010/main" val="312968501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14C262-CDD0-4DEF-B170-FE428EBEBCD7}"/>
              </a:ext>
            </a:extLst>
          </p:cNvPr>
          <p:cNvSpPr>
            <a:spLocks noGrp="1"/>
          </p:cNvSpPr>
          <p:nvPr>
            <p:ph type="title"/>
          </p:nvPr>
        </p:nvSpPr>
        <p:spPr/>
        <p:txBody>
          <a:bodyPr/>
          <a:lstStyle/>
          <a:p>
            <a:pPr algn="ctr"/>
            <a:r>
              <a:rPr lang="en-GB" sz="4800" dirty="0">
                <a:latin typeface="Times New Roman" panose="02020603050405020304" pitchFamily="18" charset="0"/>
                <a:cs typeface="Times New Roman" panose="02020603050405020304" pitchFamily="18" charset="0"/>
              </a:rPr>
              <a:t>Reference </a:t>
            </a:r>
          </a:p>
        </p:txBody>
      </p:sp>
      <p:sp>
        <p:nvSpPr>
          <p:cNvPr id="3" name="Content Placeholder 2">
            <a:extLst>
              <a:ext uri="{FF2B5EF4-FFF2-40B4-BE49-F238E27FC236}">
                <a16:creationId xmlns:a16="http://schemas.microsoft.com/office/drawing/2014/main" id="{D127AFF4-FC22-48BF-BD39-87FFC572A13C}"/>
              </a:ext>
            </a:extLst>
          </p:cNvPr>
          <p:cNvSpPr>
            <a:spLocks noGrp="1"/>
          </p:cNvSpPr>
          <p:nvPr>
            <p:ph idx="1"/>
          </p:nvPr>
        </p:nvSpPr>
        <p:spPr>
          <a:xfrm>
            <a:off x="1103312" y="1853248"/>
            <a:ext cx="9404723" cy="4660094"/>
          </a:xfrm>
        </p:spPr>
        <p:txBody>
          <a:bodyPr>
            <a:normAutofit lnSpcReduction="10000"/>
          </a:bodyPr>
          <a:lstStyle/>
          <a:p>
            <a:r>
              <a:rPr lang="en-US" sz="2800" b="0" i="0" dirty="0">
                <a:effectLst/>
                <a:latin typeface="Times New Roman" panose="02020603050405020304" pitchFamily="18" charset="0"/>
                <a:cs typeface="Times New Roman" panose="02020603050405020304" pitchFamily="18" charset="0"/>
              </a:rPr>
              <a:t>Edmund, M. (2019). 2019 Workplace Trends to Watch. </a:t>
            </a:r>
            <a:r>
              <a:rPr lang="en-US" sz="2800" b="0" i="1" dirty="0">
                <a:effectLst/>
                <a:latin typeface="Times New Roman" panose="02020603050405020304" pitchFamily="18" charset="0"/>
                <a:cs typeface="Times New Roman" panose="02020603050405020304" pitchFamily="18" charset="0"/>
              </a:rPr>
              <a:t>Quality Progress</a:t>
            </a:r>
            <a:r>
              <a:rPr lang="en-US" sz="2800" b="0" i="0" dirty="0">
                <a:effectLst/>
                <a:latin typeface="Times New Roman" panose="02020603050405020304" pitchFamily="18" charset="0"/>
                <a:cs typeface="Times New Roman" panose="02020603050405020304" pitchFamily="18" charset="0"/>
              </a:rPr>
              <a:t>, </a:t>
            </a:r>
            <a:r>
              <a:rPr lang="en-US" sz="2800" b="0" i="1" dirty="0">
                <a:effectLst/>
                <a:latin typeface="Times New Roman" panose="02020603050405020304" pitchFamily="18" charset="0"/>
                <a:cs typeface="Times New Roman" panose="02020603050405020304" pitchFamily="18" charset="0"/>
              </a:rPr>
              <a:t>52</a:t>
            </a:r>
            <a:r>
              <a:rPr lang="en-US" sz="2800" b="0" i="0" dirty="0">
                <a:effectLst/>
                <a:latin typeface="Times New Roman" panose="02020603050405020304" pitchFamily="18" charset="0"/>
                <a:cs typeface="Times New Roman" panose="02020603050405020304" pitchFamily="18" charset="0"/>
              </a:rPr>
              <a:t>(1), 10-12.</a:t>
            </a:r>
          </a:p>
          <a:p>
            <a:r>
              <a:rPr lang="en-US" sz="2800" b="0" i="0" dirty="0">
                <a:effectLst/>
                <a:latin typeface="Times New Roman" panose="02020603050405020304" pitchFamily="18" charset="0"/>
                <a:cs typeface="Times New Roman" panose="02020603050405020304" pitchFamily="18" charset="0"/>
              </a:rPr>
              <a:t>Flory, J. A., </a:t>
            </a:r>
            <a:r>
              <a:rPr lang="en-US" sz="2800" b="0" i="0" dirty="0" err="1">
                <a:effectLst/>
                <a:latin typeface="Times New Roman" panose="02020603050405020304" pitchFamily="18" charset="0"/>
                <a:cs typeface="Times New Roman" panose="02020603050405020304" pitchFamily="18" charset="0"/>
              </a:rPr>
              <a:t>Leibbrandt</a:t>
            </a:r>
            <a:r>
              <a:rPr lang="en-US" sz="2800" b="0" i="0" dirty="0">
                <a:effectLst/>
                <a:latin typeface="Times New Roman" panose="02020603050405020304" pitchFamily="18" charset="0"/>
                <a:cs typeface="Times New Roman" panose="02020603050405020304" pitchFamily="18" charset="0"/>
              </a:rPr>
              <a:t>, A., </a:t>
            </a:r>
            <a:r>
              <a:rPr lang="en-US" sz="2800" b="0" i="0" dirty="0" err="1">
                <a:effectLst/>
                <a:latin typeface="Times New Roman" panose="02020603050405020304" pitchFamily="18" charset="0"/>
                <a:cs typeface="Times New Roman" panose="02020603050405020304" pitchFamily="18" charset="0"/>
              </a:rPr>
              <a:t>Rott</a:t>
            </a:r>
            <a:r>
              <a:rPr lang="en-US" sz="2800" b="0" i="0" dirty="0">
                <a:effectLst/>
                <a:latin typeface="Times New Roman" panose="02020603050405020304" pitchFamily="18" charset="0"/>
                <a:cs typeface="Times New Roman" panose="02020603050405020304" pitchFamily="18" charset="0"/>
              </a:rPr>
              <a:t>, C., &amp; Stoddard, O. (2021). Increasing Workplace Diversity Evidence from a Recruiting Experiment at a Fortune 500 Company. </a:t>
            </a:r>
            <a:r>
              <a:rPr lang="en-US" sz="2800" b="0" i="1" dirty="0">
                <a:effectLst/>
                <a:latin typeface="Times New Roman" panose="02020603050405020304" pitchFamily="18" charset="0"/>
                <a:cs typeface="Times New Roman" panose="02020603050405020304" pitchFamily="18" charset="0"/>
              </a:rPr>
              <a:t>Journal of Human Resources</a:t>
            </a:r>
            <a:r>
              <a:rPr lang="en-US" sz="2800" b="0" i="0" dirty="0">
                <a:effectLst/>
                <a:latin typeface="Times New Roman" panose="02020603050405020304" pitchFamily="18" charset="0"/>
                <a:cs typeface="Times New Roman" panose="02020603050405020304" pitchFamily="18" charset="0"/>
              </a:rPr>
              <a:t>, </a:t>
            </a:r>
            <a:r>
              <a:rPr lang="en-US" sz="2800" b="0" i="1" dirty="0">
                <a:effectLst/>
                <a:latin typeface="Times New Roman" panose="02020603050405020304" pitchFamily="18" charset="0"/>
                <a:cs typeface="Times New Roman" panose="02020603050405020304" pitchFamily="18" charset="0"/>
              </a:rPr>
              <a:t>56</a:t>
            </a:r>
            <a:r>
              <a:rPr lang="en-US" sz="2800" b="0" i="0" dirty="0">
                <a:effectLst/>
                <a:latin typeface="Times New Roman" panose="02020603050405020304" pitchFamily="18" charset="0"/>
                <a:cs typeface="Times New Roman" panose="02020603050405020304" pitchFamily="18" charset="0"/>
              </a:rPr>
              <a:t>(1), 73-92.</a:t>
            </a:r>
          </a:p>
          <a:p>
            <a:r>
              <a:rPr lang="en-US" sz="2800" b="0" i="0" dirty="0" err="1">
                <a:effectLst/>
                <a:latin typeface="Times New Roman" panose="02020603050405020304" pitchFamily="18" charset="0"/>
                <a:cs typeface="Times New Roman" panose="02020603050405020304" pitchFamily="18" charset="0"/>
              </a:rPr>
              <a:t>Cahigas</a:t>
            </a:r>
            <a:r>
              <a:rPr lang="en-US" sz="2800" b="0" i="0" dirty="0">
                <a:effectLst/>
                <a:latin typeface="Times New Roman" panose="02020603050405020304" pitchFamily="18" charset="0"/>
                <a:cs typeface="Times New Roman" panose="02020603050405020304" pitchFamily="18" charset="0"/>
              </a:rPr>
              <a:t>, M. M. L., </a:t>
            </a:r>
            <a:r>
              <a:rPr lang="en-US" sz="2800" b="0" i="0" dirty="0" err="1">
                <a:effectLst/>
                <a:latin typeface="Times New Roman" panose="02020603050405020304" pitchFamily="18" charset="0"/>
                <a:cs typeface="Times New Roman" panose="02020603050405020304" pitchFamily="18" charset="0"/>
              </a:rPr>
              <a:t>Robielos</a:t>
            </a:r>
            <a:r>
              <a:rPr lang="en-US" sz="2800" b="0" i="0" dirty="0">
                <a:effectLst/>
                <a:latin typeface="Times New Roman" panose="02020603050405020304" pitchFamily="18" charset="0"/>
                <a:cs typeface="Times New Roman" panose="02020603050405020304" pitchFamily="18" charset="0"/>
              </a:rPr>
              <a:t>, R. A. C., &amp; </a:t>
            </a:r>
            <a:r>
              <a:rPr lang="en-US" sz="2800" b="0" i="0" dirty="0" err="1">
                <a:effectLst/>
                <a:latin typeface="Times New Roman" panose="02020603050405020304" pitchFamily="18" charset="0"/>
                <a:cs typeface="Times New Roman" panose="02020603050405020304" pitchFamily="18" charset="0"/>
              </a:rPr>
              <a:t>Gumasing</a:t>
            </a:r>
            <a:r>
              <a:rPr lang="en-US" sz="2800" b="0" i="0" dirty="0">
                <a:effectLst/>
                <a:latin typeface="Times New Roman" panose="02020603050405020304" pitchFamily="18" charset="0"/>
                <a:cs typeface="Times New Roman" panose="02020603050405020304" pitchFamily="18" charset="0"/>
              </a:rPr>
              <a:t>, M. J. J. Application of Multiple Criteria Decision-Making Methods in the Human Resource Recruitment Process.</a:t>
            </a:r>
          </a:p>
          <a:p>
            <a:r>
              <a:rPr lang="en-US" sz="2400" b="0" i="0" dirty="0" err="1">
                <a:effectLst/>
                <a:latin typeface="Times New Roman" panose="02020603050405020304" pitchFamily="18" charset="0"/>
                <a:cs typeface="Times New Roman" panose="02020603050405020304" pitchFamily="18" charset="0"/>
              </a:rPr>
              <a:t>Plaskoff</a:t>
            </a:r>
            <a:r>
              <a:rPr lang="en-US" sz="2400" b="0" i="0" dirty="0">
                <a:effectLst/>
                <a:latin typeface="Times New Roman" panose="02020603050405020304" pitchFamily="18" charset="0"/>
                <a:cs typeface="Times New Roman" panose="02020603050405020304" pitchFamily="18" charset="0"/>
              </a:rPr>
              <a:t>, J. (2017). Employee experience: the new human resource management approach. </a:t>
            </a:r>
            <a:r>
              <a:rPr lang="en-US" sz="2400" b="0" i="1" dirty="0">
                <a:effectLst/>
                <a:latin typeface="Times New Roman" panose="02020603050405020304" pitchFamily="18" charset="0"/>
                <a:cs typeface="Times New Roman" panose="02020603050405020304" pitchFamily="18" charset="0"/>
              </a:rPr>
              <a:t>Strategic HR </a:t>
            </a:r>
            <a:r>
              <a:rPr lang="en-US" sz="2400" b="0" i="1">
                <a:effectLst/>
                <a:latin typeface="Times New Roman" panose="02020603050405020304" pitchFamily="18" charset="0"/>
                <a:cs typeface="Times New Roman" panose="02020603050405020304" pitchFamily="18" charset="0"/>
              </a:rPr>
              <a:t>Review</a:t>
            </a:r>
            <a:r>
              <a:rPr lang="en-US" sz="2400" b="0" i="0">
                <a:effectLst/>
                <a:latin typeface="Times New Roman" panose="02020603050405020304" pitchFamily="18" charset="0"/>
                <a:cs typeface="Times New Roman" panose="02020603050405020304" pitchFamily="18" charset="0"/>
              </a:rPr>
              <a:t>.</a:t>
            </a:r>
            <a:endParaRPr lang="en-US" sz="2800" b="0" i="0" dirty="0">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632836908"/>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Ion</Template>
  <TotalTime>356</TotalTime>
  <Words>1698</Words>
  <Application>Microsoft Office PowerPoint</Application>
  <PresentationFormat>Widescreen</PresentationFormat>
  <Paragraphs>96</Paragraphs>
  <Slides>9</Slides>
  <Notes>7</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9</vt:i4>
      </vt:variant>
    </vt:vector>
  </HeadingPairs>
  <TitlesOfParts>
    <vt:vector size="19" baseType="lpstr">
      <vt:lpstr>Arial</vt:lpstr>
      <vt:lpstr>Calibri</vt:lpstr>
      <vt:lpstr>Century Gothic</vt:lpstr>
      <vt:lpstr>Lato</vt:lpstr>
      <vt:lpstr>Meta Serif Pro</vt:lpstr>
      <vt:lpstr>Times New Roman</vt:lpstr>
      <vt:lpstr>Wingdings</vt:lpstr>
      <vt:lpstr>Wingdings 3</vt:lpstr>
      <vt:lpstr>Work Sans</vt:lpstr>
      <vt:lpstr>Ion</vt:lpstr>
      <vt:lpstr>The Effectiveness of Recruiting and Employee Selection Methods</vt:lpstr>
      <vt:lpstr>Introduction</vt:lpstr>
      <vt:lpstr>Recruitment of a Registered Nurse</vt:lpstr>
      <vt:lpstr>The Recruitment Process in HR</vt:lpstr>
      <vt:lpstr>Good Recruitment Process</vt:lpstr>
      <vt:lpstr>The Recruitment Process</vt:lpstr>
      <vt:lpstr>How to Increase Diversity in Sourcing</vt:lpstr>
      <vt:lpstr>Employee Selection Methods</vt:lpstr>
      <vt:lpstr>Reference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Windows User</dc:creator>
  <cp:lastModifiedBy>Windows User</cp:lastModifiedBy>
  <cp:revision>70</cp:revision>
  <dcterms:created xsi:type="dcterms:W3CDTF">2021-10-19T15:30:33Z</dcterms:created>
  <dcterms:modified xsi:type="dcterms:W3CDTF">2021-10-19T21:27:18Z</dcterms:modified>
</cp:coreProperties>
</file>